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321" r:id="rId3"/>
    <p:sldId id="257" r:id="rId4"/>
    <p:sldId id="258" r:id="rId5"/>
    <p:sldId id="259" r:id="rId6"/>
    <p:sldId id="276" r:id="rId7"/>
    <p:sldId id="277" r:id="rId8"/>
    <p:sldId id="324" r:id="rId9"/>
    <p:sldId id="278" r:id="rId10"/>
    <p:sldId id="279" r:id="rId11"/>
    <p:sldId id="325" r:id="rId12"/>
    <p:sldId id="280" r:id="rId13"/>
    <p:sldId id="327"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328" r:id="rId30"/>
    <p:sldId id="329" r:id="rId31"/>
    <p:sldId id="330" r:id="rId32"/>
    <p:sldId id="331" r:id="rId33"/>
    <p:sldId id="332" r:id="rId34"/>
    <p:sldId id="333" r:id="rId35"/>
    <p:sldId id="335" r:id="rId36"/>
    <p:sldId id="336" r:id="rId37"/>
    <p:sldId id="337" r:id="rId38"/>
    <p:sldId id="338" r:id="rId39"/>
    <p:sldId id="339" r:id="rId40"/>
    <p:sldId id="340" r:id="rId41"/>
    <p:sldId id="341" r:id="rId42"/>
    <p:sldId id="342" r:id="rId43"/>
    <p:sldId id="343" r:id="rId44"/>
    <p:sldId id="344" r:id="rId45"/>
    <p:sldId id="345" r:id="rId46"/>
    <p:sldId id="347" r:id="rId47"/>
    <p:sldId id="346" r:id="rId48"/>
    <p:sldId id="296" r:id="rId49"/>
    <p:sldId id="297" r:id="rId50"/>
    <p:sldId id="298" r:id="rId51"/>
    <p:sldId id="299" r:id="rId52"/>
    <p:sldId id="300" r:id="rId53"/>
    <p:sldId id="301" r:id="rId54"/>
    <p:sldId id="302" r:id="rId55"/>
    <p:sldId id="304" r:id="rId56"/>
    <p:sldId id="305" r:id="rId57"/>
    <p:sldId id="307" r:id="rId58"/>
    <p:sldId id="311" r:id="rId59"/>
    <p:sldId id="312" r:id="rId60"/>
    <p:sldId id="313" r:id="rId61"/>
    <p:sldId id="314" r:id="rId62"/>
    <p:sldId id="315" r:id="rId63"/>
    <p:sldId id="316" r:id="rId64"/>
    <p:sldId id="317" r:id="rId65"/>
    <p:sldId id="318" r:id="rId66"/>
    <p:sldId id="319" r:id="rId67"/>
    <p:sldId id="32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24" autoAdjust="0"/>
  </p:normalViewPr>
  <p:slideViewPr>
    <p:cSldViewPr>
      <p:cViewPr varScale="1">
        <p:scale>
          <a:sx n="87" d="100"/>
          <a:sy n="87" d="100"/>
        </p:scale>
        <p:origin x="-1428" y="-84"/>
      </p:cViewPr>
      <p:guideLst>
        <p:guide orient="horz" pos="2160"/>
        <p:guide pos="2880"/>
      </p:guideLst>
    </p:cSldViewPr>
  </p:slideViewPr>
  <p:outlineViewPr>
    <p:cViewPr>
      <p:scale>
        <a:sx n="33" d="100"/>
        <a:sy n="33" d="100"/>
      </p:scale>
      <p:origin x="0" y="35472"/>
    </p:cViewPr>
  </p:outlineViewPr>
  <p:notesTextViewPr>
    <p:cViewPr>
      <p:scale>
        <a:sx n="100" d="100"/>
        <a:sy n="100" d="100"/>
      </p:scale>
      <p:origin x="0" y="0"/>
    </p:cViewPr>
  </p:notesTextViewPr>
  <p:sorterViewPr>
    <p:cViewPr>
      <p:scale>
        <a:sx n="66" d="100"/>
        <a:sy n="66" d="100"/>
      </p:scale>
      <p:origin x="0" y="3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F0FF2-20BF-49C1-AC25-B06E9F45E671}" type="datetimeFigureOut">
              <a:rPr lang="en-US" smtClean="0"/>
              <a:pPr/>
              <a:t>6/27/2014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EFAF6-B50A-4511-A7C2-F9F8096FB5E1}" type="slidenum">
              <a:rPr lang="en-US" smtClean="0"/>
              <a:pPr/>
              <a:t>‹#›</a:t>
            </a:fld>
            <a:endParaRPr lang="en-US" dirty="0"/>
          </a:p>
        </p:txBody>
      </p:sp>
    </p:spTree>
    <p:extLst>
      <p:ext uri="{BB962C8B-B14F-4D97-AF65-F5344CB8AC3E}">
        <p14:creationId xmlns:p14="http://schemas.microsoft.com/office/powerpoint/2010/main" val="48964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EFAF6-B50A-4511-A7C2-F9F8096FB5E1}"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7463CF4-A0D5-431D-8E36-FD76864A18CB}" type="datetime1">
              <a:rPr lang="en-US" smtClean="0"/>
              <a:pPr/>
              <a:t>6/27/2014</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GREATER COCHIN DEVELOPMENT AUTHORITY</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9422BCC-C4C2-4970-A2BC-3427CF15E3A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FEAC65-6938-4885-926F-8AF8370E5834}" type="datetime1">
              <a:rPr lang="en-US" smtClean="0"/>
              <a:pPr/>
              <a:t>6/27/2014</a:t>
            </a:fld>
            <a:endParaRPr lang="en-US" dirty="0"/>
          </a:p>
        </p:txBody>
      </p:sp>
      <p:sp>
        <p:nvSpPr>
          <p:cNvPr id="5" name="Footer Placeholder 4"/>
          <p:cNvSpPr>
            <a:spLocks noGrp="1"/>
          </p:cNvSpPr>
          <p:nvPr>
            <p:ph type="ftr" sz="quarter" idx="11"/>
          </p:nvPr>
        </p:nvSpPr>
        <p:spPr/>
        <p:txBody>
          <a:bodyPr/>
          <a:lstStyle/>
          <a:p>
            <a:r>
              <a:rPr lang="en-US" smtClean="0"/>
              <a:t>GREATER COCHIN DEVELOPMENT AUTHORITY</a:t>
            </a:r>
            <a:endParaRPr lang="en-US" dirty="0"/>
          </a:p>
        </p:txBody>
      </p:sp>
      <p:sp>
        <p:nvSpPr>
          <p:cNvPr id="6" name="Slide Number Placeholder 5"/>
          <p:cNvSpPr>
            <a:spLocks noGrp="1"/>
          </p:cNvSpPr>
          <p:nvPr>
            <p:ph type="sldNum" sz="quarter" idx="12"/>
          </p:nvPr>
        </p:nvSpPr>
        <p:spPr/>
        <p:txBody>
          <a:bodyPr/>
          <a:lstStyle/>
          <a:p>
            <a:fld id="{D9422BCC-C4C2-4970-A2BC-3427CF15E3A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E0400-2971-470C-8B84-F53AFFCFDF70}" type="datetime1">
              <a:rPr lang="en-US" smtClean="0"/>
              <a:pPr/>
              <a:t>6/27/2014</a:t>
            </a:fld>
            <a:endParaRPr lang="en-US" dirty="0"/>
          </a:p>
        </p:txBody>
      </p:sp>
      <p:sp>
        <p:nvSpPr>
          <p:cNvPr id="5" name="Footer Placeholder 4"/>
          <p:cNvSpPr>
            <a:spLocks noGrp="1"/>
          </p:cNvSpPr>
          <p:nvPr>
            <p:ph type="ftr" sz="quarter" idx="11"/>
          </p:nvPr>
        </p:nvSpPr>
        <p:spPr/>
        <p:txBody>
          <a:bodyPr/>
          <a:lstStyle/>
          <a:p>
            <a:r>
              <a:rPr lang="en-US" smtClean="0"/>
              <a:t>GREATER COCHIN DEVELOPMENT AUTHORITY</a:t>
            </a:r>
            <a:endParaRPr lang="en-US" dirty="0"/>
          </a:p>
        </p:txBody>
      </p:sp>
      <p:sp>
        <p:nvSpPr>
          <p:cNvPr id="6" name="Slide Number Placeholder 5"/>
          <p:cNvSpPr>
            <a:spLocks noGrp="1"/>
          </p:cNvSpPr>
          <p:nvPr>
            <p:ph type="sldNum" sz="quarter" idx="12"/>
          </p:nvPr>
        </p:nvSpPr>
        <p:spPr/>
        <p:txBody>
          <a:bodyPr/>
          <a:lstStyle/>
          <a:p>
            <a:fld id="{D9422BCC-C4C2-4970-A2BC-3427CF15E3A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69BC8EE-AF2D-413A-A1D9-23ADBF747103}" type="datetime1">
              <a:rPr lang="en-US" smtClean="0"/>
              <a:pPr/>
              <a:t>6/27/2014</a:t>
            </a:fld>
            <a:endParaRPr lang="en-US" dirty="0"/>
          </a:p>
        </p:txBody>
      </p:sp>
      <p:sp>
        <p:nvSpPr>
          <p:cNvPr id="9" name="Slide Number Placeholder 8"/>
          <p:cNvSpPr>
            <a:spLocks noGrp="1"/>
          </p:cNvSpPr>
          <p:nvPr>
            <p:ph type="sldNum" sz="quarter" idx="15"/>
          </p:nvPr>
        </p:nvSpPr>
        <p:spPr/>
        <p:txBody>
          <a:bodyPr rtlCol="0"/>
          <a:lstStyle/>
          <a:p>
            <a:fld id="{D9422BCC-C4C2-4970-A2BC-3427CF15E3A6}" type="slidenum">
              <a:rPr lang="en-US" smtClean="0"/>
              <a:pPr/>
              <a:t>‹#›</a:t>
            </a:fld>
            <a:endParaRPr lang="en-US" dirty="0"/>
          </a:p>
        </p:txBody>
      </p:sp>
      <p:sp>
        <p:nvSpPr>
          <p:cNvPr id="10" name="Footer Placeholder 9"/>
          <p:cNvSpPr>
            <a:spLocks noGrp="1"/>
          </p:cNvSpPr>
          <p:nvPr>
            <p:ph type="ftr" sz="quarter" idx="16"/>
          </p:nvPr>
        </p:nvSpPr>
        <p:spPr/>
        <p:txBody>
          <a:bodyPr rtlCol="0"/>
          <a:lstStyle/>
          <a:p>
            <a:r>
              <a:rPr lang="en-US" smtClean="0"/>
              <a:t>GREATER COCHIN DEVELOPMENT AUTHORITY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AB502F6-4C29-442F-883C-4E3C6128668D}" type="datetime1">
              <a:rPr lang="en-US" smtClean="0"/>
              <a:pPr/>
              <a:t>6/27/2014</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GREATER COCHIN DEVELOPMENT AUTHORITY</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D9422BCC-C4C2-4970-A2BC-3427CF15E3A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3701E1-83EB-4D26-B522-81C3ADA05483}" type="datetime1">
              <a:rPr lang="en-US" smtClean="0"/>
              <a:pPr/>
              <a:t>6/27/2014</a:t>
            </a:fld>
            <a:endParaRPr lang="en-US" dirty="0"/>
          </a:p>
        </p:txBody>
      </p:sp>
      <p:sp>
        <p:nvSpPr>
          <p:cNvPr id="6" name="Footer Placeholder 5"/>
          <p:cNvSpPr>
            <a:spLocks noGrp="1"/>
          </p:cNvSpPr>
          <p:nvPr>
            <p:ph type="ftr" sz="quarter" idx="11"/>
          </p:nvPr>
        </p:nvSpPr>
        <p:spPr/>
        <p:txBody>
          <a:bodyPr/>
          <a:lstStyle/>
          <a:p>
            <a:r>
              <a:rPr lang="en-US" smtClean="0"/>
              <a:t>GREATER COCHIN DEVELOPMENT AUTHORITY</a:t>
            </a:r>
            <a:endParaRPr lang="en-US" dirty="0"/>
          </a:p>
        </p:txBody>
      </p:sp>
      <p:sp>
        <p:nvSpPr>
          <p:cNvPr id="7" name="Slide Number Placeholder 6"/>
          <p:cNvSpPr>
            <a:spLocks noGrp="1"/>
          </p:cNvSpPr>
          <p:nvPr>
            <p:ph type="sldNum" sz="quarter" idx="12"/>
          </p:nvPr>
        </p:nvSpPr>
        <p:spPr/>
        <p:txBody>
          <a:bodyPr/>
          <a:lstStyle/>
          <a:p>
            <a:fld id="{D9422BCC-C4C2-4970-A2BC-3427CF15E3A6}"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631CEB6-F305-4539-B915-DFC100129361}" type="datetime1">
              <a:rPr lang="en-US" smtClean="0"/>
              <a:pPr/>
              <a:t>6/27/2014</a:t>
            </a:fld>
            <a:endParaRPr lang="en-US" dirty="0"/>
          </a:p>
        </p:txBody>
      </p:sp>
      <p:sp>
        <p:nvSpPr>
          <p:cNvPr id="8" name="Footer Placeholder 7"/>
          <p:cNvSpPr>
            <a:spLocks noGrp="1"/>
          </p:cNvSpPr>
          <p:nvPr>
            <p:ph type="ftr" sz="quarter" idx="11"/>
          </p:nvPr>
        </p:nvSpPr>
        <p:spPr/>
        <p:txBody>
          <a:bodyPr/>
          <a:lstStyle/>
          <a:p>
            <a:r>
              <a:rPr lang="en-US" smtClean="0"/>
              <a:t>GREATER COCHIN DEVELOPMENT AUTHORITY</a:t>
            </a:r>
            <a:endParaRPr lang="en-US" dirty="0"/>
          </a:p>
        </p:txBody>
      </p:sp>
      <p:sp>
        <p:nvSpPr>
          <p:cNvPr id="9" name="Slide Number Placeholder 8"/>
          <p:cNvSpPr>
            <a:spLocks noGrp="1"/>
          </p:cNvSpPr>
          <p:nvPr>
            <p:ph type="sldNum" sz="quarter" idx="12"/>
          </p:nvPr>
        </p:nvSpPr>
        <p:spPr/>
        <p:txBody>
          <a:bodyPr/>
          <a:lstStyle/>
          <a:p>
            <a:fld id="{D9422BCC-C4C2-4970-A2BC-3427CF15E3A6}"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00CA9CC-1737-4EB9-8949-38A2BDB7F172}" type="datetime1">
              <a:rPr lang="en-US" smtClean="0"/>
              <a:pPr/>
              <a:t>6/27/2014</a:t>
            </a:fld>
            <a:endParaRPr lang="en-US" dirty="0"/>
          </a:p>
        </p:txBody>
      </p:sp>
      <p:sp>
        <p:nvSpPr>
          <p:cNvPr id="7" name="Slide Number Placeholder 6"/>
          <p:cNvSpPr>
            <a:spLocks noGrp="1"/>
          </p:cNvSpPr>
          <p:nvPr>
            <p:ph type="sldNum" sz="quarter" idx="11"/>
          </p:nvPr>
        </p:nvSpPr>
        <p:spPr/>
        <p:txBody>
          <a:bodyPr rtlCol="0"/>
          <a:lstStyle/>
          <a:p>
            <a:fld id="{D9422BCC-C4C2-4970-A2BC-3427CF15E3A6}" type="slidenum">
              <a:rPr lang="en-US" smtClean="0"/>
              <a:pPr/>
              <a:t>‹#›</a:t>
            </a:fld>
            <a:endParaRPr lang="en-US" dirty="0"/>
          </a:p>
        </p:txBody>
      </p:sp>
      <p:sp>
        <p:nvSpPr>
          <p:cNvPr id="8" name="Footer Placeholder 7"/>
          <p:cNvSpPr>
            <a:spLocks noGrp="1"/>
          </p:cNvSpPr>
          <p:nvPr>
            <p:ph type="ftr" sz="quarter" idx="12"/>
          </p:nvPr>
        </p:nvSpPr>
        <p:spPr/>
        <p:txBody>
          <a:bodyPr rtlCol="0"/>
          <a:lstStyle/>
          <a:p>
            <a:r>
              <a:rPr lang="en-US" smtClean="0"/>
              <a:t>GREATER COCHIN DEVELOPMENT AUTHORITY</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5E804-F9D1-4F3E-8615-9BC10F5FAC92}" type="datetime1">
              <a:rPr lang="en-US" smtClean="0"/>
              <a:pPr/>
              <a:t>6/27/2014</a:t>
            </a:fld>
            <a:endParaRPr lang="en-US" dirty="0"/>
          </a:p>
        </p:txBody>
      </p:sp>
      <p:sp>
        <p:nvSpPr>
          <p:cNvPr id="3" name="Footer Placeholder 2"/>
          <p:cNvSpPr>
            <a:spLocks noGrp="1"/>
          </p:cNvSpPr>
          <p:nvPr>
            <p:ph type="ftr" sz="quarter" idx="11"/>
          </p:nvPr>
        </p:nvSpPr>
        <p:spPr/>
        <p:txBody>
          <a:bodyPr/>
          <a:lstStyle/>
          <a:p>
            <a:r>
              <a:rPr lang="en-US" smtClean="0"/>
              <a:t>GREATER COCHIN DEVELOPMENT AUTHORITY</a:t>
            </a:r>
            <a:endParaRPr lang="en-US" dirty="0"/>
          </a:p>
        </p:txBody>
      </p:sp>
      <p:sp>
        <p:nvSpPr>
          <p:cNvPr id="4" name="Slide Number Placeholder 3"/>
          <p:cNvSpPr>
            <a:spLocks noGrp="1"/>
          </p:cNvSpPr>
          <p:nvPr>
            <p:ph type="sldNum" sz="quarter" idx="12"/>
          </p:nvPr>
        </p:nvSpPr>
        <p:spPr/>
        <p:txBody>
          <a:bodyPr/>
          <a:lstStyle/>
          <a:p>
            <a:fld id="{D9422BCC-C4C2-4970-A2BC-3427CF15E3A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F568E00-6F98-4D47-A658-F5F6F379A98A}" type="datetime1">
              <a:rPr lang="en-US" smtClean="0"/>
              <a:pPr/>
              <a:t>6/27/2014</a:t>
            </a:fld>
            <a:endParaRPr lang="en-US" dirty="0"/>
          </a:p>
        </p:txBody>
      </p:sp>
      <p:sp>
        <p:nvSpPr>
          <p:cNvPr id="22" name="Slide Number Placeholder 21"/>
          <p:cNvSpPr>
            <a:spLocks noGrp="1"/>
          </p:cNvSpPr>
          <p:nvPr>
            <p:ph type="sldNum" sz="quarter" idx="15"/>
          </p:nvPr>
        </p:nvSpPr>
        <p:spPr/>
        <p:txBody>
          <a:bodyPr rtlCol="0"/>
          <a:lstStyle/>
          <a:p>
            <a:fld id="{D9422BCC-C4C2-4970-A2BC-3427CF15E3A6}" type="slidenum">
              <a:rPr lang="en-US" smtClean="0"/>
              <a:pPr/>
              <a:t>‹#›</a:t>
            </a:fld>
            <a:endParaRPr lang="en-US" dirty="0"/>
          </a:p>
        </p:txBody>
      </p:sp>
      <p:sp>
        <p:nvSpPr>
          <p:cNvPr id="23" name="Footer Placeholder 22"/>
          <p:cNvSpPr>
            <a:spLocks noGrp="1"/>
          </p:cNvSpPr>
          <p:nvPr>
            <p:ph type="ftr" sz="quarter" idx="16"/>
          </p:nvPr>
        </p:nvSpPr>
        <p:spPr/>
        <p:txBody>
          <a:bodyPr rtlCol="0"/>
          <a:lstStyle/>
          <a:p>
            <a:r>
              <a:rPr lang="en-US" smtClean="0"/>
              <a:t>GREATER COCHIN DEVELOPMENT AUTHORITY</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2F428CE-D688-4F84-B24A-5FE08B2C3723}" type="datetime1">
              <a:rPr lang="en-US" smtClean="0"/>
              <a:pPr/>
              <a:t>6/27/2014</a:t>
            </a:fld>
            <a:endParaRPr lang="en-US" dirty="0"/>
          </a:p>
        </p:txBody>
      </p:sp>
      <p:sp>
        <p:nvSpPr>
          <p:cNvPr id="18" name="Slide Number Placeholder 17"/>
          <p:cNvSpPr>
            <a:spLocks noGrp="1"/>
          </p:cNvSpPr>
          <p:nvPr>
            <p:ph type="sldNum" sz="quarter" idx="11"/>
          </p:nvPr>
        </p:nvSpPr>
        <p:spPr/>
        <p:txBody>
          <a:bodyPr rtlCol="0"/>
          <a:lstStyle/>
          <a:p>
            <a:fld id="{D9422BCC-C4C2-4970-A2BC-3427CF15E3A6}" type="slidenum">
              <a:rPr lang="en-US" smtClean="0"/>
              <a:pPr/>
              <a:t>‹#›</a:t>
            </a:fld>
            <a:endParaRPr lang="en-US" dirty="0"/>
          </a:p>
        </p:txBody>
      </p:sp>
      <p:sp>
        <p:nvSpPr>
          <p:cNvPr id="21" name="Footer Placeholder 20"/>
          <p:cNvSpPr>
            <a:spLocks noGrp="1"/>
          </p:cNvSpPr>
          <p:nvPr>
            <p:ph type="ftr" sz="quarter" idx="12"/>
          </p:nvPr>
        </p:nvSpPr>
        <p:spPr/>
        <p:txBody>
          <a:bodyPr rtlCol="0"/>
          <a:lstStyle/>
          <a:p>
            <a:r>
              <a:rPr lang="en-US" smtClean="0"/>
              <a:t>GREATER COCHIN DEVELOPMENT AUTHORITY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9000" r="-19000"/>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13B42B-FB9E-4CF5-A884-A7B47ADA7B2B}" type="datetime1">
              <a:rPr lang="en-US" smtClean="0"/>
              <a:pPr/>
              <a:t>6/27/2014</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GREATER COCHIN DEVELOPMENT AUTHORITY</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9422BCC-C4C2-4970-A2BC-3427CF15E3A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6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7848600" cy="5638800"/>
          </a:xfrm>
          <a:ln>
            <a:noFill/>
          </a:ln>
          <a:effectLst>
            <a:glow rad="139700">
              <a:schemeClr val="accent3">
                <a:satMod val="175000"/>
                <a:alpha val="40000"/>
              </a:schemeClr>
            </a:glow>
          </a:effectLst>
          <a:scene3d>
            <a:camera prst="perspectiveFront"/>
            <a:lightRig rig="threePt" dir="t"/>
          </a:scene3d>
          <a:sp3d>
            <a:bevelT prst="angle"/>
          </a:sp3d>
        </p:spPr>
        <p:txBody>
          <a:bodyPr>
            <a:noAutofit/>
          </a:bodyPr>
          <a:lstStyle/>
          <a:p>
            <a:pPr algn="ctr"/>
            <a:r>
              <a:rPr lang="en-US" sz="4400" b="1" dirty="0" smtClean="0">
                <a:solidFill>
                  <a:schemeClr val="accent2">
                    <a:lumMod val="50000"/>
                  </a:schemeClr>
                </a:solidFill>
              </a:rPr>
              <a:t>Interventions  of  gcda  in  the planning and development issues of kochi</a:t>
            </a:r>
            <a:br>
              <a:rPr lang="en-US" sz="4400" b="1" dirty="0" smtClean="0">
                <a:solidFill>
                  <a:schemeClr val="accent2">
                    <a:lumMod val="50000"/>
                  </a:schemeClr>
                </a:solidFill>
              </a:rPr>
            </a:br>
            <a:r>
              <a:rPr lang="en-US" sz="4400" b="1" dirty="0" smtClean="0">
                <a:solidFill>
                  <a:schemeClr val="accent2">
                    <a:lumMod val="50000"/>
                  </a:schemeClr>
                </a:solidFill>
              </a:rPr>
              <a:t/>
            </a:r>
            <a:br>
              <a:rPr lang="en-US" sz="4400" b="1" dirty="0" smtClean="0">
                <a:solidFill>
                  <a:schemeClr val="accent2">
                    <a:lumMod val="50000"/>
                  </a:schemeClr>
                </a:solidFill>
              </a:rPr>
            </a:br>
            <a:r>
              <a:rPr lang="en-US" sz="4400" b="1" dirty="0" smtClean="0">
                <a:solidFill>
                  <a:schemeClr val="accent2">
                    <a:lumMod val="50000"/>
                  </a:schemeClr>
                </a:solidFill>
              </a:rPr>
              <a:t/>
            </a:r>
            <a:br>
              <a:rPr lang="en-US" sz="4400" b="1" dirty="0" smtClean="0">
                <a:solidFill>
                  <a:schemeClr val="accent2">
                    <a:lumMod val="50000"/>
                  </a:schemeClr>
                </a:solidFill>
              </a:rPr>
            </a:br>
            <a:r>
              <a:rPr lang="en-US" sz="1800" b="1" dirty="0" smtClean="0">
                <a:solidFill>
                  <a:schemeClr val="accent2">
                    <a:lumMod val="50000"/>
                  </a:schemeClr>
                </a:solidFill>
              </a:rPr>
              <a:t>presented by</a:t>
            </a:r>
            <a:r>
              <a:rPr lang="en-US" sz="2400" b="1" dirty="0" smtClean="0">
                <a:solidFill>
                  <a:schemeClr val="accent2">
                    <a:lumMod val="50000"/>
                  </a:schemeClr>
                </a:solidFill>
              </a:rPr>
              <a:t/>
            </a:r>
            <a:br>
              <a:rPr lang="en-US" sz="2400" b="1" dirty="0" smtClean="0">
                <a:solidFill>
                  <a:schemeClr val="accent2">
                    <a:lumMod val="50000"/>
                  </a:schemeClr>
                </a:solidFill>
              </a:rPr>
            </a:br>
            <a:r>
              <a:rPr lang="en-US" sz="2400" b="1" dirty="0" smtClean="0">
                <a:solidFill>
                  <a:schemeClr val="accent2">
                    <a:lumMod val="50000"/>
                  </a:schemeClr>
                </a:solidFill>
              </a:rPr>
              <a:t>  v. gopalakrishna pillai </a:t>
            </a:r>
            <a:br>
              <a:rPr lang="en-US" sz="2400" b="1" dirty="0" smtClean="0">
                <a:solidFill>
                  <a:schemeClr val="accent2">
                    <a:lumMod val="50000"/>
                  </a:schemeClr>
                </a:solidFill>
              </a:rPr>
            </a:br>
            <a:r>
              <a:rPr lang="en-US" sz="2400" b="1" dirty="0" smtClean="0">
                <a:solidFill>
                  <a:schemeClr val="accent2">
                    <a:lumMod val="50000"/>
                  </a:schemeClr>
                </a:solidFill>
              </a:rPr>
              <a:t>senior town planner , gcda</a:t>
            </a:r>
            <a:endParaRPr lang="en-US" sz="4000" b="1" dirty="0">
              <a:solidFill>
                <a:schemeClr val="accent2">
                  <a:lumMod val="50000"/>
                </a:schemeClr>
              </a:solidFill>
            </a:endParaRPr>
          </a:p>
        </p:txBody>
      </p:sp>
      <p:sp>
        <p:nvSpPr>
          <p:cNvPr id="5" name="Slide Number Placeholder 4"/>
          <p:cNvSpPr>
            <a:spLocks noGrp="1"/>
          </p:cNvSpPr>
          <p:nvPr>
            <p:ph type="sldNum" sz="quarter" idx="11"/>
          </p:nvPr>
        </p:nvSpPr>
        <p:spPr/>
        <p:txBody>
          <a:bodyPr/>
          <a:lstStyle/>
          <a:p>
            <a:fld id="{D9422BCC-C4C2-4970-A2BC-3427CF15E3A6}"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2667000" y="304800"/>
            <a:ext cx="2743200" cy="400110"/>
          </a:xfrm>
          <a:prstGeom prst="rect">
            <a:avLst/>
          </a:prstGeom>
          <a:noFill/>
          <a:ln w="9525">
            <a:noFill/>
            <a:miter lim="800000"/>
            <a:headEnd/>
            <a:tailEnd/>
          </a:ln>
        </p:spPr>
        <p:txBody>
          <a:bodyPr>
            <a:spAutoFit/>
          </a:bodyPr>
          <a:lstStyle/>
          <a:p>
            <a:r>
              <a:rPr lang="en-US" sz="2000" b="1" dirty="0" smtClean="0">
                <a:latin typeface="Trebuchet MS" pitchFamily="34" charset="0"/>
              </a:rPr>
              <a:t>STRUCTURE </a:t>
            </a:r>
            <a:r>
              <a:rPr lang="en-US" sz="2000" b="1" dirty="0">
                <a:latin typeface="Trebuchet MS" pitchFamily="34" charset="0"/>
              </a:rPr>
              <a:t>PLAN</a:t>
            </a:r>
          </a:p>
        </p:txBody>
      </p:sp>
      <p:pic>
        <p:nvPicPr>
          <p:cNvPr id="3" name="Picture 1" descr="E:\stuctureplan.jpg"/>
          <p:cNvPicPr>
            <a:picLocks noChangeAspect="1" noChangeArrowheads="1"/>
          </p:cNvPicPr>
          <p:nvPr/>
        </p:nvPicPr>
        <p:blipFill>
          <a:blip r:embed="rId3" cstate="print"/>
          <a:srcRect l="3797" t="3235" r="5063" b="4501"/>
          <a:stretch>
            <a:fillRect/>
          </a:stretch>
        </p:blipFill>
        <p:spPr bwMode="auto">
          <a:xfrm>
            <a:off x="1828800" y="990600"/>
            <a:ext cx="4724400" cy="5380567"/>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5" name="Slide Number Placeholder 4"/>
          <p:cNvSpPr>
            <a:spLocks noGrp="1"/>
          </p:cNvSpPr>
          <p:nvPr>
            <p:ph type="sldNum" sz="quarter" idx="12"/>
          </p:nvPr>
        </p:nvSpPr>
        <p:spPr/>
        <p:txBody>
          <a:bodyPr/>
          <a:lstStyle/>
          <a:p>
            <a:fld id="{D9422BCC-C4C2-4970-A2BC-3427CF15E3A6}"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8" name="Rectangle 7"/>
          <p:cNvSpPr/>
          <p:nvPr/>
        </p:nvSpPr>
        <p:spPr>
          <a:xfrm>
            <a:off x="533400" y="990600"/>
            <a:ext cx="8001000" cy="4154984"/>
          </a:xfrm>
          <a:prstGeom prst="rect">
            <a:avLst/>
          </a:prstGeom>
        </p:spPr>
        <p:txBody>
          <a:bodyPr wrap="square">
            <a:spAutoFit/>
          </a:bodyPr>
          <a:lstStyle/>
          <a:p>
            <a:pPr algn="ctr">
              <a:buNone/>
            </a:pPr>
            <a:r>
              <a:rPr lang="en-US" sz="2400" dirty="0" smtClean="0">
                <a:solidFill>
                  <a:srgbClr val="C00000"/>
                </a:solidFill>
              </a:rPr>
              <a:t>THE AUTHORITY  WAS ALSO  RESPONSIBLE FOR IMPLEMENTING THE PLAN PROPOSALS</a:t>
            </a:r>
          </a:p>
          <a:p>
            <a:pPr>
              <a:buNone/>
            </a:pPr>
            <a:endParaRPr lang="en-US" sz="2400" dirty="0" smtClean="0">
              <a:solidFill>
                <a:srgbClr val="C00000"/>
              </a:solidFill>
            </a:endParaRPr>
          </a:p>
          <a:p>
            <a:pPr algn="ctr">
              <a:buNone/>
            </a:pPr>
            <a:r>
              <a:rPr lang="en-US" sz="2400" dirty="0" smtClean="0"/>
              <a:t>PLAN IMPLEMENTATION  BY AUTHORITY HAVE  BEEN MADE POSSIBLE THROUGH SPECIFIC PROJECTS AND BY IMPOSING DEVELOPMENT REGULATIONS </a:t>
            </a:r>
            <a:br>
              <a:rPr lang="en-US" sz="2400" dirty="0" smtClean="0"/>
            </a:br>
            <a:r>
              <a:rPr lang="en-US" sz="2400" dirty="0" smtClean="0"/>
              <a:t/>
            </a:r>
            <a:br>
              <a:rPr lang="en-US" sz="2400" dirty="0" smtClean="0"/>
            </a:br>
            <a:r>
              <a:rPr lang="en-US" sz="2400" dirty="0" smtClean="0"/>
              <a:t>PUBLIC PRIVATE PARTNERSHIP HAD BEEN ENSURED TO THE EXTENT POSSIBLE IN PROJECT IMPLEMENTATION</a:t>
            </a:r>
            <a:endParaRPr lang="en-US" sz="2400" dirty="0">
              <a:solidFill>
                <a:srgbClr val="C00000"/>
              </a:solidFill>
            </a:endParaRPr>
          </a:p>
        </p:txBody>
      </p:sp>
      <p:sp>
        <p:nvSpPr>
          <p:cNvPr id="4" name="Slide Number Placeholder 3"/>
          <p:cNvSpPr>
            <a:spLocks noGrp="1"/>
          </p:cNvSpPr>
          <p:nvPr>
            <p:ph type="sldNum" sz="quarter" idx="12"/>
          </p:nvPr>
        </p:nvSpPr>
        <p:spPr>
          <a:xfrm>
            <a:off x="8534400" y="6336792"/>
            <a:ext cx="609600" cy="521208"/>
          </a:xfrm>
        </p:spPr>
        <p:txBody>
          <a:bodyPr/>
          <a:lstStyle/>
          <a:p>
            <a:fld id="{D9422BCC-C4C2-4970-A2BC-3427CF15E3A6}"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685800" y="304800"/>
            <a:ext cx="7696200" cy="1143000"/>
          </a:xfrm>
        </p:spPr>
        <p:txBody>
          <a:bodyPr>
            <a:normAutofit fontScale="90000"/>
          </a:bodyPr>
          <a:lstStyle/>
          <a:p>
            <a:pPr algn="ctr" fontAlgn="auto">
              <a:spcAft>
                <a:spcPts val="0"/>
              </a:spcAft>
              <a:defRPr/>
            </a:pPr>
            <a:r>
              <a:rPr lang="en-US" sz="3200" b="1" dirty="0" smtClean="0">
                <a:solidFill>
                  <a:schemeClr val="accent5">
                    <a:lumMod val="50000"/>
                  </a:schemeClr>
                </a:solidFill>
                <a:latin typeface="+mn-lt"/>
                <a:cs typeface="Arial" pitchFamily="34" charset="0"/>
              </a:rPr>
              <a:t>PROJECTS WERE IMPLEMENTED IN THE FOLLOWING MAJOR SECTORS</a:t>
            </a:r>
            <a:endParaRPr lang="en-US" sz="3200" b="1" dirty="0">
              <a:solidFill>
                <a:schemeClr val="accent5">
                  <a:lumMod val="50000"/>
                </a:schemeClr>
              </a:solidFill>
              <a:latin typeface="+mn-lt"/>
              <a:cs typeface="Arial" pitchFamily="34" charset="0"/>
            </a:endParaRPr>
          </a:p>
        </p:txBody>
      </p:sp>
      <p:sp>
        <p:nvSpPr>
          <p:cNvPr id="6150" name="Rectangle 6"/>
          <p:cNvSpPr>
            <a:spLocks noGrp="1" noChangeArrowheads="1"/>
          </p:cNvSpPr>
          <p:nvPr>
            <p:ph sz="quarter" idx="1"/>
          </p:nvPr>
        </p:nvSpPr>
        <p:spPr>
          <a:xfrm>
            <a:off x="762000" y="1828800"/>
            <a:ext cx="8007350" cy="3962400"/>
          </a:xfrm>
        </p:spPr>
        <p:txBody>
          <a:bodyPr>
            <a:normAutofit/>
          </a:bodyPr>
          <a:lstStyle/>
          <a:p>
            <a:pPr marL="274320" indent="-274320" fontAlgn="auto">
              <a:lnSpc>
                <a:spcPct val="80000"/>
              </a:lnSpc>
              <a:spcAft>
                <a:spcPts val="0"/>
              </a:spcAft>
              <a:buFont typeface="Wingdings 2"/>
              <a:buChar char=""/>
              <a:defRPr/>
            </a:pPr>
            <a:r>
              <a:rPr lang="en-US" sz="2800" b="1" dirty="0" smtClean="0">
                <a:latin typeface="+mn-lt"/>
                <a:cs typeface="Arial" pitchFamily="34" charset="0"/>
              </a:rPr>
              <a:t>HOUSING</a:t>
            </a:r>
          </a:p>
          <a:p>
            <a:pPr marL="274320" indent="-274320" fontAlgn="auto">
              <a:lnSpc>
                <a:spcPct val="80000"/>
              </a:lnSpc>
              <a:spcAft>
                <a:spcPts val="0"/>
              </a:spcAft>
              <a:buFont typeface="Wingdings 2"/>
              <a:buChar char=""/>
              <a:defRPr/>
            </a:pPr>
            <a:endParaRPr lang="en-US" sz="2800" b="1" dirty="0" smtClean="0">
              <a:latin typeface="+mn-lt"/>
              <a:cs typeface="Arial" pitchFamily="34" charset="0"/>
            </a:endParaRPr>
          </a:p>
          <a:p>
            <a:pPr marL="274320" indent="-274320" fontAlgn="auto">
              <a:lnSpc>
                <a:spcPct val="80000"/>
              </a:lnSpc>
              <a:spcAft>
                <a:spcPts val="0"/>
              </a:spcAft>
              <a:buFont typeface="Wingdings 2"/>
              <a:buChar char=""/>
              <a:defRPr/>
            </a:pPr>
            <a:r>
              <a:rPr lang="en-US" sz="2800" b="1" dirty="0" smtClean="0">
                <a:latin typeface="+mn-lt"/>
                <a:cs typeface="Arial" pitchFamily="34" charset="0"/>
              </a:rPr>
              <a:t>SLUM IMPROVEMENT</a:t>
            </a:r>
          </a:p>
          <a:p>
            <a:pPr marL="274320" indent="-274320" fontAlgn="auto">
              <a:lnSpc>
                <a:spcPct val="80000"/>
              </a:lnSpc>
              <a:spcAft>
                <a:spcPts val="0"/>
              </a:spcAft>
              <a:buFont typeface="Wingdings 2"/>
              <a:buChar char=""/>
              <a:defRPr/>
            </a:pPr>
            <a:endParaRPr lang="en-US" sz="2800" b="1" dirty="0" smtClean="0">
              <a:latin typeface="+mn-lt"/>
              <a:cs typeface="Arial" pitchFamily="34" charset="0"/>
            </a:endParaRPr>
          </a:p>
          <a:p>
            <a:pPr marL="274320" indent="-274320" fontAlgn="auto">
              <a:lnSpc>
                <a:spcPct val="80000"/>
              </a:lnSpc>
              <a:spcAft>
                <a:spcPts val="0"/>
              </a:spcAft>
              <a:buFont typeface="Wingdings 2"/>
              <a:buChar char=""/>
              <a:defRPr/>
            </a:pPr>
            <a:r>
              <a:rPr lang="en-US" sz="2800" b="1" dirty="0" smtClean="0">
                <a:latin typeface="+mn-lt"/>
                <a:cs typeface="Arial" pitchFamily="34" charset="0"/>
              </a:rPr>
              <a:t>ROADS </a:t>
            </a:r>
          </a:p>
          <a:p>
            <a:pPr marL="274320" indent="-274320" fontAlgn="auto">
              <a:lnSpc>
                <a:spcPct val="80000"/>
              </a:lnSpc>
              <a:spcAft>
                <a:spcPts val="0"/>
              </a:spcAft>
              <a:buFont typeface="Wingdings 2"/>
              <a:buChar char=""/>
              <a:defRPr/>
            </a:pPr>
            <a:endParaRPr lang="en-US" sz="2800" b="1" dirty="0" smtClean="0">
              <a:latin typeface="+mn-lt"/>
              <a:cs typeface="Arial" pitchFamily="34" charset="0"/>
            </a:endParaRPr>
          </a:p>
          <a:p>
            <a:pPr marL="274320" indent="-274320" fontAlgn="auto">
              <a:lnSpc>
                <a:spcPct val="80000"/>
              </a:lnSpc>
              <a:spcAft>
                <a:spcPts val="0"/>
              </a:spcAft>
              <a:buFont typeface="Wingdings 2"/>
              <a:buChar char=""/>
              <a:defRPr/>
            </a:pPr>
            <a:r>
              <a:rPr lang="en-US" sz="2800" b="1" dirty="0" smtClean="0">
                <a:latin typeface="+mn-lt"/>
                <a:cs typeface="Arial" pitchFamily="34" charset="0"/>
              </a:rPr>
              <a:t>BRIDGES/FLYOVERS</a:t>
            </a:r>
          </a:p>
          <a:p>
            <a:pPr marL="274320" indent="-274320" fontAlgn="auto">
              <a:lnSpc>
                <a:spcPct val="80000"/>
              </a:lnSpc>
              <a:spcAft>
                <a:spcPts val="0"/>
              </a:spcAft>
              <a:buFont typeface="Wingdings 2"/>
              <a:buChar char=""/>
              <a:defRPr/>
            </a:pPr>
            <a:endParaRPr lang="en-US" sz="2800" dirty="0" smtClean="0">
              <a:latin typeface="+mn-lt"/>
              <a:cs typeface="Arial" pitchFamily="34" charset="0"/>
            </a:endParaRPr>
          </a:p>
          <a:p>
            <a:pPr>
              <a:lnSpc>
                <a:spcPct val="80000"/>
              </a:lnSpc>
              <a:buFont typeface="Wingdings 2"/>
              <a:buChar char=""/>
              <a:defRPr/>
            </a:pPr>
            <a:r>
              <a:rPr lang="en-US" sz="2800" b="1" dirty="0" smtClean="0">
                <a:cs typeface="Arial" pitchFamily="34" charset="0"/>
              </a:rPr>
              <a:t>PARKS AND OPEN SPACES</a:t>
            </a:r>
          </a:p>
          <a:p>
            <a:pPr>
              <a:lnSpc>
                <a:spcPct val="80000"/>
              </a:lnSpc>
              <a:buFont typeface="Wingdings 2"/>
              <a:buChar char=""/>
              <a:defRPr/>
            </a:pPr>
            <a:endParaRPr lang="en-US" sz="2800" dirty="0" smtClean="0">
              <a:latin typeface="+mn-lt"/>
              <a:cs typeface="Arial" pitchFamily="34" charset="0"/>
            </a:endParaRPr>
          </a:p>
          <a:p>
            <a:pPr marL="274320" indent="-274320" fontAlgn="auto">
              <a:lnSpc>
                <a:spcPct val="80000"/>
              </a:lnSpc>
              <a:spcAft>
                <a:spcPts val="0"/>
              </a:spcAft>
              <a:buNone/>
              <a:defRPr/>
            </a:pPr>
            <a:endParaRPr lang="en-US" sz="2800" dirty="0">
              <a:latin typeface="+mn-lt"/>
              <a:cs typeface="Arial" pitchFamily="34" charset="0"/>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2286000"/>
            <a:ext cx="7467600" cy="3352800"/>
          </a:xfrm>
        </p:spPr>
        <p:txBody>
          <a:bodyPr/>
          <a:lstStyle/>
          <a:p>
            <a:pPr>
              <a:lnSpc>
                <a:spcPct val="80000"/>
              </a:lnSpc>
              <a:buFont typeface="Wingdings 2"/>
              <a:buChar char=""/>
              <a:defRPr/>
            </a:pPr>
            <a:r>
              <a:rPr lang="en-US" b="1" dirty="0" smtClean="0">
                <a:cs typeface="Arial" pitchFamily="34" charset="0"/>
              </a:rPr>
              <a:t>STADIA AND PLAY GROUNDS</a:t>
            </a:r>
          </a:p>
          <a:p>
            <a:pPr>
              <a:lnSpc>
                <a:spcPct val="80000"/>
              </a:lnSpc>
              <a:buFont typeface="Wingdings 2"/>
              <a:buChar char=""/>
              <a:defRPr/>
            </a:pPr>
            <a:endParaRPr lang="en-US" b="1" dirty="0" smtClean="0">
              <a:cs typeface="Arial" pitchFamily="34" charset="0"/>
            </a:endParaRPr>
          </a:p>
          <a:p>
            <a:pPr>
              <a:lnSpc>
                <a:spcPct val="80000"/>
              </a:lnSpc>
              <a:buFont typeface="Wingdings 2"/>
              <a:buChar char=""/>
              <a:defRPr/>
            </a:pPr>
            <a:r>
              <a:rPr lang="en-US" b="1" dirty="0" smtClean="0">
                <a:cs typeface="Arial" pitchFamily="34" charset="0"/>
              </a:rPr>
              <a:t>COMMERCIAL INFRASTRUCTURE</a:t>
            </a:r>
          </a:p>
          <a:p>
            <a:pPr>
              <a:lnSpc>
                <a:spcPct val="80000"/>
              </a:lnSpc>
              <a:buFont typeface="Wingdings 2"/>
              <a:buChar char=""/>
              <a:defRPr/>
            </a:pPr>
            <a:endParaRPr lang="en-US" b="1" dirty="0" smtClean="0">
              <a:cs typeface="Arial" pitchFamily="34" charset="0"/>
            </a:endParaRPr>
          </a:p>
          <a:p>
            <a:pPr>
              <a:lnSpc>
                <a:spcPct val="80000"/>
              </a:lnSpc>
              <a:buFont typeface="Wingdings 2"/>
              <a:buChar char=""/>
              <a:defRPr/>
            </a:pPr>
            <a:r>
              <a:rPr lang="en-US" b="1" dirty="0" smtClean="0">
                <a:cs typeface="Arial" pitchFamily="34" charset="0"/>
              </a:rPr>
              <a:t>ENVIRONMENTAL IMPROVEMENT</a:t>
            </a:r>
          </a:p>
          <a:p>
            <a:pPr>
              <a:lnSpc>
                <a:spcPct val="80000"/>
              </a:lnSpc>
              <a:buFont typeface="Wingdings 2"/>
              <a:buChar char=""/>
              <a:defRPr/>
            </a:pPr>
            <a:endParaRPr lang="en-US" b="1" dirty="0" smtClean="0">
              <a:cs typeface="Arial" pitchFamily="34" charset="0"/>
            </a:endParaRPr>
          </a:p>
          <a:p>
            <a:pPr>
              <a:lnSpc>
                <a:spcPct val="80000"/>
              </a:lnSpc>
              <a:buFont typeface="Wingdings 2"/>
              <a:buChar char=""/>
              <a:defRPr/>
            </a:pPr>
            <a:r>
              <a:rPr lang="en-US" b="1" dirty="0" smtClean="0">
                <a:cs typeface="Arial" pitchFamily="34" charset="0"/>
              </a:rPr>
              <a:t>TRANSPORT TERMINALS ETC.</a:t>
            </a:r>
          </a:p>
          <a:p>
            <a:endParaRPr lang="en-US" dirty="0"/>
          </a:p>
        </p:txBody>
      </p:sp>
      <p:sp>
        <p:nvSpPr>
          <p:cNvPr id="5" name="Rectangle 5"/>
          <p:cNvSpPr>
            <a:spLocks noGrp="1" noChangeArrowheads="1"/>
          </p:cNvSpPr>
          <p:nvPr>
            <p:ph type="title"/>
          </p:nvPr>
        </p:nvSpPr>
        <p:spPr>
          <a:xfrm>
            <a:off x="838200" y="381000"/>
            <a:ext cx="7467600" cy="1143000"/>
          </a:xfrm>
        </p:spPr>
        <p:txBody>
          <a:bodyPr>
            <a:normAutofit fontScale="90000"/>
          </a:bodyPr>
          <a:lstStyle/>
          <a:p>
            <a:pPr algn="ctr" fontAlgn="auto">
              <a:spcAft>
                <a:spcPts val="0"/>
              </a:spcAft>
              <a:defRPr/>
            </a:pPr>
            <a:r>
              <a:rPr lang="en-US" sz="3200" b="1" dirty="0" smtClean="0">
                <a:solidFill>
                  <a:schemeClr val="accent5">
                    <a:lumMod val="50000"/>
                  </a:schemeClr>
                </a:solidFill>
                <a:latin typeface="+mn-lt"/>
                <a:cs typeface="Arial" pitchFamily="34" charset="0"/>
              </a:rPr>
              <a:t>PROJECTS WERE IMPLEMENTED IN THE FOLLOWING MAJOR SECTORS</a:t>
            </a:r>
            <a:endParaRPr lang="en-US" sz="3200" b="1" dirty="0">
              <a:solidFill>
                <a:schemeClr val="accent5">
                  <a:lumMod val="50000"/>
                </a:schemeClr>
              </a:solidFill>
              <a:latin typeface="+mn-lt"/>
              <a:cs typeface="Arial" pitchFamily="34" charset="0"/>
            </a:endParaRPr>
          </a:p>
        </p:txBody>
      </p:sp>
      <p:sp>
        <p:nvSpPr>
          <p:cNvPr id="6" name="Slide Number Placeholder 5"/>
          <p:cNvSpPr>
            <a:spLocks noGrp="1"/>
          </p:cNvSpPr>
          <p:nvPr>
            <p:ph type="sldNum" sz="quarter" idx="15"/>
          </p:nvPr>
        </p:nvSpPr>
        <p:spPr>
          <a:xfrm>
            <a:off x="8305800" y="5943600"/>
            <a:ext cx="609600" cy="521208"/>
          </a:xfrm>
        </p:spPr>
        <p:txBody>
          <a:bodyPr/>
          <a:lstStyle/>
          <a:p>
            <a:fld id="{D9422BCC-C4C2-4970-A2BC-3427CF15E3A6}"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a:xfrm>
            <a:off x="838200" y="304800"/>
            <a:ext cx="7158038" cy="6324600"/>
          </a:xfrm>
        </p:spPr>
        <p:txBody>
          <a:bodyPr>
            <a:normAutofit fontScale="90000"/>
          </a:bodyPr>
          <a:lstStyle/>
          <a:p>
            <a:pPr fontAlgn="auto">
              <a:spcAft>
                <a:spcPts val="0"/>
              </a:spcAft>
              <a:defRPr/>
            </a:pPr>
            <a:r>
              <a:rPr lang="en-US" b="1" dirty="0" smtClean="0">
                <a:solidFill>
                  <a:schemeClr val="accent5">
                    <a:lumMod val="50000"/>
                  </a:schemeClr>
                </a:solidFill>
                <a:latin typeface="+mn-lt"/>
                <a:cs typeface="Arial" pitchFamily="34" charset="0"/>
              </a:rPr>
              <a:t>HOUSING</a:t>
            </a: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dirty="0" smtClean="0">
                <a:solidFill>
                  <a:schemeClr val="accent5">
                    <a:lumMod val="50000"/>
                  </a:schemeClr>
                </a:solidFill>
                <a:latin typeface="+mn-lt"/>
                <a:cs typeface="Arial" pitchFamily="34" charset="0"/>
              </a:rPr>
              <a:t/>
            </a:r>
            <a:br>
              <a:rPr lang="en-US" dirty="0" smtClean="0">
                <a:solidFill>
                  <a:schemeClr val="accent5">
                    <a:lumMod val="50000"/>
                  </a:schemeClr>
                </a:solidFill>
                <a:latin typeface="+mn-lt"/>
                <a:cs typeface="Arial" pitchFamily="34" charset="0"/>
              </a:rPr>
            </a:br>
            <a:r>
              <a:rPr lang="en-US" sz="2700" b="1" dirty="0" smtClean="0">
                <a:solidFill>
                  <a:schemeClr val="accent5">
                    <a:lumMod val="50000"/>
                  </a:schemeClr>
                </a:solidFill>
                <a:latin typeface="+mn-lt"/>
                <a:cs typeface="Arial" pitchFamily="34" charset="0"/>
              </a:rPr>
              <a:t>TOTAL HOUSES   2787 AND  PLOTS 1002</a:t>
            </a:r>
            <a:endParaRPr lang="en-US" sz="2700" b="1" dirty="0">
              <a:solidFill>
                <a:schemeClr val="accent5">
                  <a:lumMod val="50000"/>
                </a:schemeClr>
              </a:solidFill>
              <a:latin typeface="+mn-lt"/>
              <a:cs typeface="Arial" pitchFamily="34" charset="0"/>
            </a:endParaRPr>
          </a:p>
        </p:txBody>
      </p:sp>
      <p:sp>
        <p:nvSpPr>
          <p:cNvPr id="26627" name="Rectangle 6"/>
          <p:cNvSpPr>
            <a:spLocks noGrp="1" noChangeArrowheads="1"/>
          </p:cNvSpPr>
          <p:nvPr>
            <p:ph sz="quarter" idx="1"/>
          </p:nvPr>
        </p:nvSpPr>
        <p:spPr>
          <a:xfrm>
            <a:off x="304800" y="1524000"/>
            <a:ext cx="3884613" cy="4419600"/>
          </a:xfrm>
        </p:spPr>
        <p:txBody>
          <a:bodyPr/>
          <a:lstStyle/>
          <a:p>
            <a:pPr>
              <a:buFont typeface="Wingdings" pitchFamily="2" charset="2"/>
              <a:buNone/>
            </a:pPr>
            <a:endParaRPr lang="en-US" dirty="0" smtClean="0">
              <a:latin typeface="+mn-lt"/>
              <a:cs typeface="Arial" pitchFamily="34" charset="0"/>
            </a:endParaRPr>
          </a:p>
          <a:p>
            <a:endParaRPr lang="en-US" dirty="0" smtClean="0">
              <a:latin typeface="+mn-lt"/>
              <a:cs typeface="Arial" pitchFamily="34" charset="0"/>
            </a:endParaRPr>
          </a:p>
        </p:txBody>
      </p:sp>
      <p:graphicFrame>
        <p:nvGraphicFramePr>
          <p:cNvPr id="7310" name="Group 142"/>
          <p:cNvGraphicFramePr>
            <a:graphicFrameLocks noGrp="1"/>
          </p:cNvGraphicFramePr>
          <p:nvPr>
            <p:ph sz="quarter" idx="2"/>
          </p:nvPr>
        </p:nvGraphicFramePr>
        <p:xfrm>
          <a:off x="838200" y="1295400"/>
          <a:ext cx="7315200" cy="4800599"/>
        </p:xfrm>
        <a:graphic>
          <a:graphicData uri="http://schemas.openxmlformats.org/drawingml/2006/table">
            <a:tbl>
              <a:tblPr>
                <a:tableStyleId>{69C7853C-536D-4A76-A0AE-DD22124D55A5}</a:tableStyleId>
              </a:tblPr>
              <a:tblGrid>
                <a:gridCol w="3124200"/>
                <a:gridCol w="2286000"/>
                <a:gridCol w="1905000"/>
              </a:tblGrid>
              <a:tr h="48056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SCHEMES</a:t>
                      </a:r>
                      <a:endParaRPr kumimoji="0" lang="en-US" sz="1800" b="0" i="1"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HOUSES</a:t>
                      </a:r>
                      <a:endParaRPr kumimoji="0" lang="en-US" sz="1800" b="0" i="1"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PLOTS</a:t>
                      </a:r>
                      <a:endParaRPr kumimoji="0" lang="en-US" sz="1800" b="0" i="1"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271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PANAMPILLY NAGAR</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656</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600</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288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GANDHI NAGAR</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1072</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74</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338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TRIKAKKARA</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225</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328</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321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COCHIN MARINE DRIVE</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102</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321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KOOVAPADAM</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170</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321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VADUTHALA</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56</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321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KALOOR/T P CANAL</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228</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338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ALUVA</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26</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338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EDATHALA</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202</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4338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NORTH PARVUR</a:t>
                      </a:r>
                      <a:endParaRPr kumimoji="0" lang="en-US" sz="18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50</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bl>
          </a:graphicData>
        </a:graphic>
      </p:graphicFrame>
      <p:sp>
        <p:nvSpPr>
          <p:cNvPr id="6" name="Slide Number Placeholder 5"/>
          <p:cNvSpPr>
            <a:spLocks noGrp="1"/>
          </p:cNvSpPr>
          <p:nvPr>
            <p:ph type="sldNum" sz="quarter" idx="12"/>
          </p:nvPr>
        </p:nvSpPr>
        <p:spPr/>
        <p:txBody>
          <a:bodyPr/>
          <a:lstStyle/>
          <a:p>
            <a:fld id="{D9422BCC-C4C2-4970-A2BC-3427CF15E3A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725488" y="465138"/>
            <a:ext cx="7350125" cy="814387"/>
          </a:xfrm>
        </p:spPr>
        <p:txBody>
          <a:bodyPr>
            <a:normAutofit fontScale="90000"/>
          </a:bodyPr>
          <a:lstStyle/>
          <a:p>
            <a:pPr fontAlgn="auto">
              <a:spcBef>
                <a:spcPct val="20000"/>
              </a:spcBef>
              <a:spcAft>
                <a:spcPts val="0"/>
              </a:spcAft>
              <a:buClr>
                <a:schemeClr val="accent1"/>
              </a:buClr>
              <a:buSzPct val="70000"/>
              <a:buFont typeface="Wingdings" pitchFamily="2" charset="2"/>
              <a:buNone/>
              <a:defRPr/>
            </a:pPr>
            <a:r>
              <a:rPr lang="en-US" sz="4200" dirty="0">
                <a:solidFill>
                  <a:schemeClr val="accent5">
                    <a:lumMod val="50000"/>
                  </a:schemeClr>
                </a:solidFill>
                <a:latin typeface="+mn-lt"/>
                <a:cs typeface="Arial" pitchFamily="34" charset="0"/>
              </a:rPr>
              <a:t>Slum Improvement schemes</a:t>
            </a:r>
          </a:p>
        </p:txBody>
      </p:sp>
      <p:sp>
        <p:nvSpPr>
          <p:cNvPr id="27651" name="Rectangle 6"/>
          <p:cNvSpPr>
            <a:spLocks noChangeArrowheads="1"/>
          </p:cNvSpPr>
          <p:nvPr/>
        </p:nvSpPr>
        <p:spPr bwMode="auto">
          <a:xfrm>
            <a:off x="609600" y="1522413"/>
            <a:ext cx="7467600" cy="4508927"/>
          </a:xfrm>
          <a:prstGeom prst="rect">
            <a:avLst/>
          </a:prstGeom>
          <a:noFill/>
          <a:ln w="9525">
            <a:noFill/>
            <a:miter lim="800000"/>
            <a:headEnd/>
            <a:tailEnd/>
          </a:ln>
        </p:spPr>
        <p:txBody>
          <a:bodyPr anchor="ctr">
            <a:spAutoFit/>
          </a:bodyPr>
          <a:lstStyle/>
          <a:p>
            <a:pPr marL="914400" lvl="1" indent="-457200">
              <a:lnSpc>
                <a:spcPct val="205000"/>
              </a:lnSpc>
              <a:buFont typeface="Wingdings" pitchFamily="2" charset="2"/>
              <a:buChar char="q"/>
            </a:pPr>
            <a:r>
              <a:rPr lang="en-US" sz="2400" b="1" dirty="0" smtClean="0">
                <a:latin typeface="Trebuchet MS" pitchFamily="34" charset="0"/>
              </a:rPr>
              <a:t> </a:t>
            </a:r>
            <a:r>
              <a:rPr lang="en-US" sz="2800" b="1" dirty="0" smtClean="0">
                <a:latin typeface="Trebuchet MS" pitchFamily="34" charset="0"/>
              </a:rPr>
              <a:t>UDAYA COLONY  </a:t>
            </a:r>
          </a:p>
          <a:p>
            <a:pPr marL="914400" lvl="1" indent="-457200">
              <a:lnSpc>
                <a:spcPct val="205000"/>
              </a:lnSpc>
              <a:buFont typeface="Wingdings" pitchFamily="2" charset="2"/>
              <a:buChar char="q"/>
            </a:pPr>
            <a:r>
              <a:rPr lang="en-US" sz="2800" b="1" dirty="0" smtClean="0">
                <a:latin typeface="Trebuchet MS" pitchFamily="34" charset="0"/>
              </a:rPr>
              <a:t>KARITHALA COLONY</a:t>
            </a:r>
          </a:p>
          <a:p>
            <a:pPr marL="914400" lvl="1" indent="-457200">
              <a:lnSpc>
                <a:spcPct val="205000"/>
              </a:lnSpc>
              <a:buFont typeface="Wingdings" pitchFamily="2" charset="2"/>
              <a:buChar char="q"/>
            </a:pPr>
            <a:r>
              <a:rPr lang="en-US" sz="2800" b="1" dirty="0" smtClean="0">
                <a:latin typeface="Trebuchet MS" pitchFamily="34" charset="0"/>
              </a:rPr>
              <a:t> FORT KOCHI AREA</a:t>
            </a:r>
          </a:p>
          <a:p>
            <a:pPr marL="914400" lvl="1" indent="-457200">
              <a:lnSpc>
                <a:spcPct val="205000"/>
              </a:lnSpc>
              <a:buFont typeface="Wingdings" pitchFamily="2" charset="2"/>
              <a:buChar char="q"/>
            </a:pPr>
            <a:r>
              <a:rPr lang="en-US" sz="2800" b="1" dirty="0" smtClean="0">
                <a:latin typeface="Trebuchet MS" pitchFamily="34" charset="0"/>
              </a:rPr>
              <a:t> THAMMANAM KISSAN COLONY</a:t>
            </a:r>
          </a:p>
          <a:p>
            <a:pPr marL="914400" lvl="1" indent="-457200">
              <a:lnSpc>
                <a:spcPct val="205000"/>
              </a:lnSpc>
              <a:buFont typeface="Wingdings" pitchFamily="2" charset="2"/>
              <a:buChar char="q"/>
            </a:pPr>
            <a:r>
              <a:rPr lang="en-US" sz="2800" b="1" dirty="0" smtClean="0">
                <a:latin typeface="Trebuchet MS" pitchFamily="34" charset="0"/>
              </a:rPr>
              <a:t> KUTHAPADY COLONY</a:t>
            </a:r>
            <a:endParaRPr lang="en-US" sz="2800" b="1" dirty="0">
              <a:latin typeface="Trebuchet MS" pitchFamily="34" charset="0"/>
            </a:endParaRPr>
          </a:p>
        </p:txBody>
      </p:sp>
      <p:sp>
        <p:nvSpPr>
          <p:cNvPr id="5" name="Slide Number Placeholder 4"/>
          <p:cNvSpPr>
            <a:spLocks noGrp="1"/>
          </p:cNvSpPr>
          <p:nvPr>
            <p:ph type="sldNum" sz="quarter" idx="15"/>
          </p:nvPr>
        </p:nvSpPr>
        <p:spPr>
          <a:xfrm>
            <a:off x="8129016" y="5734050"/>
            <a:ext cx="862584" cy="742950"/>
          </a:xfrm>
        </p:spPr>
        <p:txBody>
          <a:bodyPr/>
          <a:lstStyle/>
          <a:p>
            <a:fld id="{D9422BCC-C4C2-4970-A2BC-3427CF15E3A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7239000" cy="762000"/>
          </a:xfrm>
        </p:spPr>
        <p:txBody>
          <a:bodyPr>
            <a:normAutofit fontScale="90000"/>
          </a:bodyPr>
          <a:lstStyle/>
          <a:p>
            <a:pPr algn="ctr" fontAlgn="auto">
              <a:spcAft>
                <a:spcPts val="0"/>
              </a:spcAft>
              <a:defRPr/>
            </a:pPr>
            <a:r>
              <a:rPr lang="en-US" dirty="0" smtClean="0">
                <a:solidFill>
                  <a:schemeClr val="accent5">
                    <a:lumMod val="50000"/>
                  </a:schemeClr>
                </a:solidFill>
                <a:latin typeface="+mn-lt"/>
                <a:cs typeface="Arial" pitchFamily="34" charset="0"/>
              </a:rPr>
              <a:t>ROADS IMPLEMENTED IN THE  DTP SCHEMES </a:t>
            </a:r>
            <a:endParaRPr lang="en-US" dirty="0">
              <a:solidFill>
                <a:schemeClr val="accent5">
                  <a:lumMod val="50000"/>
                </a:schemeClr>
              </a:solidFill>
              <a:latin typeface="+mn-lt"/>
              <a:cs typeface="Arial" pitchFamily="34" charset="0"/>
            </a:endParaRPr>
          </a:p>
        </p:txBody>
      </p:sp>
      <p:sp>
        <p:nvSpPr>
          <p:cNvPr id="9219" name="Rectangle 3"/>
          <p:cNvSpPr>
            <a:spLocks noGrp="1" noChangeArrowheads="1"/>
          </p:cNvSpPr>
          <p:nvPr>
            <p:ph sz="quarter" idx="1"/>
          </p:nvPr>
        </p:nvSpPr>
        <p:spPr>
          <a:xfrm>
            <a:off x="838200" y="1447800"/>
            <a:ext cx="7620000" cy="4495800"/>
          </a:xfrm>
        </p:spPr>
        <p:txBody>
          <a:bodyPr>
            <a:normAutofit fontScale="92500" lnSpcReduction="20000"/>
          </a:bodyPr>
          <a:lstStyle/>
          <a:p>
            <a:pPr marL="274320" indent="-274320" fontAlgn="auto">
              <a:spcAft>
                <a:spcPts val="0"/>
              </a:spcAft>
              <a:buFont typeface="Wingdings 2"/>
              <a:buChar char=""/>
              <a:defRPr/>
            </a:pPr>
            <a:r>
              <a:rPr lang="en-US" sz="2000" b="1" dirty="0" smtClean="0">
                <a:latin typeface="+mn-lt"/>
                <a:cs typeface="Arial" pitchFamily="34" charset="0"/>
              </a:rPr>
              <a:t>ELAMKULAM WEST &amp; EXTENSION	   	14.39 Km</a:t>
            </a:r>
          </a:p>
          <a:p>
            <a:pPr marL="274320" indent="-274320" fontAlgn="auto">
              <a:spcAft>
                <a:spcPts val="0"/>
              </a:spcAft>
              <a:buFont typeface="Wingdings 2"/>
              <a:buChar char=""/>
              <a:defRPr/>
            </a:pPr>
            <a:r>
              <a:rPr lang="en-US" sz="2000" b="1" dirty="0" smtClean="0">
                <a:latin typeface="+mn-lt"/>
                <a:cs typeface="Arial" pitchFamily="34" charset="0"/>
              </a:rPr>
              <a:t>ELAMKULAM NORTH			  7.50 Km</a:t>
            </a:r>
          </a:p>
          <a:p>
            <a:pPr marL="274320" indent="-274320" fontAlgn="auto">
              <a:spcAft>
                <a:spcPts val="0"/>
              </a:spcAft>
              <a:buFont typeface="Wingdings 2"/>
              <a:buChar char=""/>
              <a:defRPr/>
            </a:pPr>
            <a:r>
              <a:rPr lang="en-US" sz="2000" b="1" dirty="0" smtClean="0">
                <a:latin typeface="+mn-lt"/>
                <a:cs typeface="Arial" pitchFamily="34" charset="0"/>
              </a:rPr>
              <a:t>KALOOR KADAVANTHRA			  3.30 Km</a:t>
            </a:r>
          </a:p>
          <a:p>
            <a:pPr marL="274320" indent="-274320" fontAlgn="auto">
              <a:spcAft>
                <a:spcPts val="0"/>
              </a:spcAft>
              <a:buFont typeface="Wingdings 2"/>
              <a:buChar char=""/>
              <a:defRPr/>
            </a:pPr>
            <a:r>
              <a:rPr lang="en-US" sz="2000" b="1" dirty="0" smtClean="0">
                <a:latin typeface="+mn-lt"/>
                <a:cs typeface="Arial" pitchFamily="34" charset="0"/>
              </a:rPr>
              <a:t>STADIUM BUS STAND			  0.50 Km</a:t>
            </a:r>
          </a:p>
          <a:p>
            <a:pPr marL="274320" indent="-274320" fontAlgn="auto">
              <a:spcAft>
                <a:spcPts val="0"/>
              </a:spcAft>
              <a:buFont typeface="Wingdings 2"/>
              <a:buChar char=""/>
              <a:defRPr/>
            </a:pPr>
            <a:r>
              <a:rPr lang="en-US" sz="2000" b="1" dirty="0" smtClean="0">
                <a:latin typeface="+mn-lt"/>
                <a:cs typeface="Arial" pitchFamily="34" charset="0"/>
              </a:rPr>
              <a:t>KALOOR/ TP CANAL			  6.40 Km</a:t>
            </a:r>
          </a:p>
          <a:p>
            <a:pPr marL="274320" indent="-274320" fontAlgn="auto">
              <a:spcAft>
                <a:spcPts val="0"/>
              </a:spcAft>
              <a:buFont typeface="Wingdings 2"/>
              <a:buChar char=""/>
              <a:defRPr/>
            </a:pPr>
            <a:r>
              <a:rPr lang="en-US" sz="2000" b="1" dirty="0" smtClean="0">
                <a:latin typeface="+mn-lt"/>
                <a:cs typeface="Arial" pitchFamily="34" charset="0"/>
              </a:rPr>
              <a:t>EKM SOUTH COMM. CENTRE		  1.27 Km</a:t>
            </a:r>
          </a:p>
          <a:p>
            <a:pPr marL="274320" indent="-274320" fontAlgn="auto">
              <a:spcAft>
                <a:spcPts val="0"/>
              </a:spcAft>
              <a:buFont typeface="Wingdings 2"/>
              <a:buChar char=""/>
              <a:defRPr/>
            </a:pPr>
            <a:r>
              <a:rPr lang="en-US" sz="2000" b="1" dirty="0" smtClean="0">
                <a:latin typeface="+mn-lt"/>
                <a:cs typeface="Arial" pitchFamily="34" charset="0"/>
              </a:rPr>
              <a:t>KADAVANTHRA WEST			  0.95 Km</a:t>
            </a:r>
          </a:p>
          <a:p>
            <a:pPr marL="274320" indent="-274320" fontAlgn="auto">
              <a:spcAft>
                <a:spcPts val="0"/>
              </a:spcAft>
              <a:buFont typeface="Wingdings 2"/>
              <a:buChar char=""/>
              <a:defRPr/>
            </a:pPr>
            <a:r>
              <a:rPr lang="en-US" sz="2000" b="1" dirty="0" smtClean="0">
                <a:latin typeface="+mn-lt"/>
                <a:cs typeface="Arial" pitchFamily="34" charset="0"/>
              </a:rPr>
              <a:t>ELAMKULAM EAST				  0.82 Km</a:t>
            </a:r>
          </a:p>
          <a:p>
            <a:pPr marL="274320" indent="-274320" fontAlgn="auto">
              <a:spcAft>
                <a:spcPts val="0"/>
              </a:spcAft>
              <a:buFont typeface="Wingdings 2"/>
              <a:buChar char=""/>
              <a:defRPr/>
            </a:pPr>
            <a:r>
              <a:rPr lang="en-US" sz="2000" b="1" dirty="0" smtClean="0">
                <a:latin typeface="+mn-lt"/>
                <a:cs typeface="Arial" pitchFamily="34" charset="0"/>
              </a:rPr>
              <a:t>RAMESWARAM WEST			  6.30 Km</a:t>
            </a:r>
          </a:p>
          <a:p>
            <a:pPr marL="274320" indent="-274320" fontAlgn="auto">
              <a:spcAft>
                <a:spcPts val="0"/>
              </a:spcAft>
              <a:buFont typeface="Wingdings 2"/>
              <a:buChar char=""/>
              <a:defRPr/>
            </a:pPr>
            <a:r>
              <a:rPr lang="en-US" sz="2000" b="1" dirty="0" smtClean="0">
                <a:latin typeface="+mn-lt"/>
                <a:cs typeface="Arial" pitchFamily="34" charset="0"/>
              </a:rPr>
              <a:t>ALUVA THOTTAKATTUKARA		  1.50 Km</a:t>
            </a:r>
          </a:p>
          <a:p>
            <a:pPr marL="274320" indent="-274320" fontAlgn="auto">
              <a:spcAft>
                <a:spcPts val="0"/>
              </a:spcAft>
              <a:buFont typeface="Wingdings 2"/>
              <a:buChar char=""/>
              <a:defRPr/>
            </a:pPr>
            <a:r>
              <a:rPr lang="en-US" sz="2000" b="1" dirty="0" smtClean="0">
                <a:latin typeface="+mn-lt"/>
                <a:cs typeface="Arial" pitchFamily="34" charset="0"/>
              </a:rPr>
              <a:t>TRIKAKKARA				  6.80 Km</a:t>
            </a:r>
          </a:p>
          <a:p>
            <a:pPr marL="274320" indent="-274320" fontAlgn="auto">
              <a:spcAft>
                <a:spcPts val="0"/>
              </a:spcAft>
              <a:buFont typeface="Wingdings 2"/>
              <a:buChar char=""/>
              <a:defRPr/>
            </a:pPr>
            <a:r>
              <a:rPr lang="en-US" sz="2000" b="1" dirty="0" smtClean="0">
                <a:latin typeface="+mn-lt"/>
                <a:cs typeface="Arial" pitchFamily="34" charset="0"/>
              </a:rPr>
              <a:t>STADIUM LINK ROAD			  1.50 Km</a:t>
            </a:r>
            <a:endParaRPr lang="en-US" sz="2000" b="1" dirty="0">
              <a:latin typeface="+mn-lt"/>
              <a:cs typeface="Arial" pitchFamily="34" charset="0"/>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7239000" cy="1005840"/>
          </a:xfrm>
        </p:spPr>
        <p:txBody>
          <a:bodyPr/>
          <a:lstStyle/>
          <a:p>
            <a:pPr algn="ctr" fontAlgn="auto">
              <a:spcAft>
                <a:spcPts val="0"/>
              </a:spcAft>
              <a:defRPr/>
            </a:pPr>
            <a:r>
              <a:rPr lang="en-US" dirty="0">
                <a:solidFill>
                  <a:schemeClr val="accent5">
                    <a:lumMod val="50000"/>
                  </a:schemeClr>
                </a:solidFill>
                <a:latin typeface="+mn-lt"/>
                <a:cs typeface="Arial" pitchFamily="34" charset="0"/>
              </a:rPr>
              <a:t>BRIDGES / FLYOVERS</a:t>
            </a:r>
          </a:p>
        </p:txBody>
      </p:sp>
      <p:sp>
        <p:nvSpPr>
          <p:cNvPr id="65539" name="Rectangle 3"/>
          <p:cNvSpPr>
            <a:spLocks noGrp="1" noChangeArrowheads="1"/>
          </p:cNvSpPr>
          <p:nvPr>
            <p:ph sz="quarter" idx="1"/>
          </p:nvPr>
        </p:nvSpPr>
        <p:spPr>
          <a:xfrm>
            <a:off x="990600" y="1676400"/>
            <a:ext cx="7239000" cy="4029075"/>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274320" indent="-274320" fontAlgn="auto">
              <a:lnSpc>
                <a:spcPct val="200000"/>
              </a:lnSpc>
              <a:spcAft>
                <a:spcPts val="0"/>
              </a:spcAft>
              <a:buFont typeface="Wingdings 2"/>
              <a:buChar char=""/>
              <a:defRPr/>
            </a:pPr>
            <a:r>
              <a:rPr lang="en-US" sz="2400" dirty="0">
                <a:latin typeface="+mn-lt"/>
                <a:cs typeface="Arial" pitchFamily="34" charset="0"/>
              </a:rPr>
              <a:t>MATTANCHERRY BOT BRIDGE</a:t>
            </a:r>
          </a:p>
          <a:p>
            <a:pPr marL="274320" indent="-274320" fontAlgn="auto">
              <a:lnSpc>
                <a:spcPct val="200000"/>
              </a:lnSpc>
              <a:spcAft>
                <a:spcPts val="0"/>
              </a:spcAft>
              <a:buFont typeface="Wingdings 2"/>
              <a:buChar char=""/>
              <a:defRPr/>
            </a:pPr>
            <a:r>
              <a:rPr lang="en-US" sz="2400" dirty="0">
                <a:latin typeface="+mn-lt"/>
                <a:cs typeface="Arial" pitchFamily="34" charset="0"/>
              </a:rPr>
              <a:t>KATHRIKADAVU ROB </a:t>
            </a:r>
          </a:p>
          <a:p>
            <a:pPr marL="274320" indent="-274320" fontAlgn="auto">
              <a:lnSpc>
                <a:spcPct val="200000"/>
              </a:lnSpc>
              <a:spcAft>
                <a:spcPts val="0"/>
              </a:spcAft>
              <a:buFont typeface="Wingdings 2"/>
              <a:buChar char=""/>
              <a:defRPr/>
            </a:pPr>
            <a:r>
              <a:rPr lang="en-US" sz="2400" dirty="0">
                <a:latin typeface="+mn-lt"/>
                <a:cs typeface="Arial" pitchFamily="34" charset="0"/>
              </a:rPr>
              <a:t>RAINBOW BRIDGE – MARINE DRIVE</a:t>
            </a:r>
          </a:p>
          <a:p>
            <a:pPr marL="274320" indent="-274320" fontAlgn="auto">
              <a:lnSpc>
                <a:spcPct val="200000"/>
              </a:lnSpc>
              <a:spcAft>
                <a:spcPts val="0"/>
              </a:spcAft>
              <a:buFont typeface="Wingdings 2"/>
              <a:buChar char=""/>
              <a:defRPr/>
            </a:pPr>
            <a:r>
              <a:rPr lang="en-US" sz="2400" dirty="0">
                <a:latin typeface="+mn-lt"/>
                <a:cs typeface="Arial" pitchFamily="34" charset="0"/>
              </a:rPr>
              <a:t>CHEENAVALAPALAM – MARINE </a:t>
            </a:r>
            <a:r>
              <a:rPr lang="en-US" sz="2400" dirty="0" smtClean="0">
                <a:latin typeface="+mn-lt"/>
                <a:cs typeface="Arial" pitchFamily="34" charset="0"/>
              </a:rPr>
              <a:t>DRIVE</a:t>
            </a:r>
          </a:p>
          <a:p>
            <a:pPr marL="274320" indent="-274320" fontAlgn="auto">
              <a:lnSpc>
                <a:spcPct val="200000"/>
              </a:lnSpc>
              <a:spcAft>
                <a:spcPts val="0"/>
              </a:spcAft>
              <a:buFont typeface="Wingdings 2"/>
              <a:buChar char=""/>
              <a:defRPr/>
            </a:pPr>
            <a:r>
              <a:rPr lang="en-US" sz="2400" dirty="0" smtClean="0">
                <a:latin typeface="+mn-lt"/>
                <a:cs typeface="Arial" pitchFamily="34" charset="0"/>
              </a:rPr>
              <a:t>KETTUVALLAM PALAM- MARINE DRIVE</a:t>
            </a:r>
          </a:p>
          <a:p>
            <a:pPr marL="274320" indent="-274320" fontAlgn="auto">
              <a:lnSpc>
                <a:spcPct val="200000"/>
              </a:lnSpc>
              <a:spcAft>
                <a:spcPts val="0"/>
              </a:spcAft>
              <a:buFont typeface="Wingdings 2"/>
              <a:buChar char=""/>
              <a:defRPr/>
            </a:pPr>
            <a:r>
              <a:rPr lang="en-US" sz="2400" dirty="0" smtClean="0">
                <a:latin typeface="+mn-lt"/>
                <a:cs typeface="Arial" pitchFamily="34" charset="0"/>
              </a:rPr>
              <a:t>CHILAVANNUR </a:t>
            </a:r>
            <a:r>
              <a:rPr lang="en-US" sz="2400" dirty="0">
                <a:latin typeface="+mn-lt"/>
                <a:cs typeface="Arial" pitchFamily="34" charset="0"/>
              </a:rPr>
              <a:t>BRIDGE </a:t>
            </a:r>
          </a:p>
        </p:txBody>
      </p:sp>
      <p:sp>
        <p:nvSpPr>
          <p:cNvPr id="5" name="Slide Number Placeholder 4"/>
          <p:cNvSpPr>
            <a:spLocks noGrp="1"/>
          </p:cNvSpPr>
          <p:nvPr>
            <p:ph type="sldNum" sz="quarter" idx="15"/>
          </p:nvPr>
        </p:nvSpPr>
        <p:spPr/>
        <p:txBody>
          <a:bodyPr/>
          <a:lstStyle/>
          <a:p>
            <a:fld id="{D9422BCC-C4C2-4970-A2BC-3427CF15E3A6}"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43000" y="0"/>
            <a:ext cx="7239000" cy="838200"/>
          </a:xfrm>
        </p:spPr>
        <p:txBody>
          <a:bodyPr/>
          <a:lstStyle/>
          <a:p>
            <a:pPr fontAlgn="auto">
              <a:spcAft>
                <a:spcPts val="0"/>
              </a:spcAft>
              <a:defRPr/>
            </a:pPr>
            <a:r>
              <a:rPr lang="en-US" b="1" dirty="0">
                <a:solidFill>
                  <a:schemeClr val="accent5">
                    <a:lumMod val="50000"/>
                  </a:schemeClr>
                </a:solidFill>
                <a:latin typeface="+mn-lt"/>
                <a:cs typeface="Arial" pitchFamily="34" charset="0"/>
              </a:rPr>
              <a:t>Park and Open spaces</a:t>
            </a:r>
          </a:p>
        </p:txBody>
      </p:sp>
      <p:sp>
        <p:nvSpPr>
          <p:cNvPr id="66563" name="Rectangle 3"/>
          <p:cNvSpPr>
            <a:spLocks noGrp="1" noChangeArrowheads="1"/>
          </p:cNvSpPr>
          <p:nvPr>
            <p:ph sz="quarter" idx="1"/>
          </p:nvPr>
        </p:nvSpPr>
        <p:spPr>
          <a:xfrm>
            <a:off x="1143000" y="1143000"/>
            <a:ext cx="6781800" cy="4495800"/>
          </a:xfrm>
        </p:spPr>
        <p:txBody>
          <a:bodyPr>
            <a:noAutofit/>
          </a:bodyPr>
          <a:lstStyle/>
          <a:p>
            <a:pPr marL="274320" indent="-274320" fontAlgn="auto">
              <a:lnSpc>
                <a:spcPct val="150000"/>
              </a:lnSpc>
              <a:spcAft>
                <a:spcPts val="0"/>
              </a:spcAft>
              <a:buFont typeface="Wingdings" pitchFamily="2" charset="2"/>
              <a:buChar char="Ø"/>
              <a:defRPr/>
            </a:pPr>
            <a:r>
              <a:rPr lang="en-US" sz="1800" b="1" cap="small" dirty="0">
                <a:latin typeface="+mn-lt"/>
                <a:cs typeface="Arial" pitchFamily="34" charset="0"/>
              </a:rPr>
              <a:t>K T George park 		</a:t>
            </a:r>
            <a:r>
              <a:rPr lang="en-US" sz="1800" b="1" cap="small" dirty="0" smtClean="0">
                <a:latin typeface="+mn-lt"/>
                <a:cs typeface="Arial" pitchFamily="34" charset="0"/>
              </a:rPr>
              <a:t>2.50 	acres</a:t>
            </a:r>
            <a:endParaRPr lang="en-US" sz="1800" b="1" cap="small" dirty="0">
              <a:latin typeface="+mn-lt"/>
              <a:cs typeface="Arial" pitchFamily="34" charset="0"/>
            </a:endParaRPr>
          </a:p>
          <a:p>
            <a:pPr marL="274320" indent="-274320" fontAlgn="auto">
              <a:lnSpc>
                <a:spcPct val="150000"/>
              </a:lnSpc>
              <a:spcAft>
                <a:spcPts val="0"/>
              </a:spcAft>
              <a:buFont typeface="Wingdings" pitchFamily="2" charset="2"/>
              <a:buChar char="Ø"/>
              <a:defRPr/>
            </a:pPr>
            <a:r>
              <a:rPr lang="en-US" sz="1800" b="1" cap="small" dirty="0">
                <a:latin typeface="+mn-lt"/>
                <a:cs typeface="Arial" pitchFamily="34" charset="0"/>
              </a:rPr>
              <a:t>Changampuzha park		</a:t>
            </a:r>
            <a:r>
              <a:rPr lang="en-US" sz="1800" b="1" cap="small" dirty="0" smtClean="0">
                <a:latin typeface="+mn-lt"/>
                <a:cs typeface="Arial" pitchFamily="34" charset="0"/>
              </a:rPr>
              <a:t>1.60 	acres</a:t>
            </a:r>
            <a:endParaRPr lang="en-US" sz="1800" b="1" cap="small" dirty="0">
              <a:latin typeface="+mn-lt"/>
              <a:cs typeface="Arial" pitchFamily="34" charset="0"/>
            </a:endParaRPr>
          </a:p>
          <a:p>
            <a:pPr marL="274320" indent="-274320" fontAlgn="auto">
              <a:lnSpc>
                <a:spcPct val="150000"/>
              </a:lnSpc>
              <a:spcAft>
                <a:spcPts val="0"/>
              </a:spcAft>
              <a:buFont typeface="Wingdings" pitchFamily="2" charset="2"/>
              <a:buChar char="Ø"/>
              <a:defRPr/>
            </a:pPr>
            <a:r>
              <a:rPr lang="en-US" sz="1800" b="1" cap="small" dirty="0">
                <a:latin typeface="+mn-lt"/>
                <a:cs typeface="Arial" pitchFamily="34" charset="0"/>
              </a:rPr>
              <a:t>Aluva Kottarakadavu	</a:t>
            </a:r>
            <a:r>
              <a:rPr lang="en-US" sz="1800" b="1" cap="small" dirty="0" smtClean="0">
                <a:latin typeface="+mn-lt"/>
                <a:cs typeface="Arial" pitchFamily="34" charset="0"/>
              </a:rPr>
              <a:t>	1.25	acres</a:t>
            </a:r>
            <a:endParaRPr lang="en-US" sz="1800" b="1" cap="small" dirty="0">
              <a:latin typeface="+mn-lt"/>
              <a:cs typeface="Arial" pitchFamily="34" charset="0"/>
            </a:endParaRPr>
          </a:p>
          <a:p>
            <a:pPr marL="274320" indent="-274320" fontAlgn="auto">
              <a:lnSpc>
                <a:spcPct val="150000"/>
              </a:lnSpc>
              <a:spcAft>
                <a:spcPts val="0"/>
              </a:spcAft>
              <a:buFont typeface="Wingdings" pitchFamily="2" charset="2"/>
              <a:buChar char="Ø"/>
              <a:defRPr/>
            </a:pPr>
            <a:r>
              <a:rPr lang="en-US" sz="1800" b="1" cap="small" dirty="0">
                <a:latin typeface="+mn-lt"/>
                <a:cs typeface="Arial" pitchFamily="34" charset="0"/>
              </a:rPr>
              <a:t>Rajendra maidan		</a:t>
            </a:r>
            <a:r>
              <a:rPr lang="en-US" sz="1800" b="1" cap="small" dirty="0" smtClean="0">
                <a:latin typeface="+mn-lt"/>
                <a:cs typeface="Arial" pitchFamily="34" charset="0"/>
              </a:rPr>
              <a:t>0.80 	acres</a:t>
            </a:r>
            <a:endParaRPr lang="en-US" sz="1800" b="1" cap="small" dirty="0">
              <a:latin typeface="+mn-lt"/>
              <a:cs typeface="Arial" pitchFamily="34" charset="0"/>
            </a:endParaRPr>
          </a:p>
          <a:p>
            <a:pPr marL="274320" indent="-274320" fontAlgn="auto">
              <a:lnSpc>
                <a:spcPct val="150000"/>
              </a:lnSpc>
              <a:spcAft>
                <a:spcPts val="0"/>
              </a:spcAft>
              <a:buFont typeface="Wingdings" pitchFamily="2" charset="2"/>
              <a:buChar char="Ø"/>
              <a:defRPr/>
            </a:pPr>
            <a:r>
              <a:rPr lang="en-US" sz="1800" b="1" cap="small" dirty="0">
                <a:latin typeface="+mn-lt"/>
                <a:cs typeface="Arial" pitchFamily="34" charset="0"/>
              </a:rPr>
              <a:t>Marine drive Maidan	</a:t>
            </a:r>
            <a:r>
              <a:rPr lang="en-US" sz="1800" b="1" cap="small" dirty="0" smtClean="0">
                <a:latin typeface="+mn-lt"/>
                <a:cs typeface="Arial" pitchFamily="34" charset="0"/>
              </a:rPr>
              <a:t>	5.00 	acres</a:t>
            </a:r>
            <a:endParaRPr lang="en-US" sz="1800" b="1" cap="small" dirty="0">
              <a:latin typeface="+mn-lt"/>
              <a:cs typeface="Arial" pitchFamily="34" charset="0"/>
            </a:endParaRPr>
          </a:p>
          <a:p>
            <a:pPr marL="274320" indent="-274320" fontAlgn="auto">
              <a:lnSpc>
                <a:spcPct val="150000"/>
              </a:lnSpc>
              <a:spcAft>
                <a:spcPts val="0"/>
              </a:spcAft>
              <a:buFont typeface="Wingdings" pitchFamily="2" charset="2"/>
              <a:buChar char="Ø"/>
              <a:defRPr/>
            </a:pPr>
            <a:r>
              <a:rPr lang="en-US" sz="1800" b="1" cap="small" dirty="0">
                <a:latin typeface="+mn-lt"/>
                <a:cs typeface="Arial" pitchFamily="34" charset="0"/>
              </a:rPr>
              <a:t>Jawaharlal Nehru stadium </a:t>
            </a:r>
            <a:r>
              <a:rPr lang="en-US" sz="1800" b="1" cap="small" dirty="0" smtClean="0">
                <a:latin typeface="+mn-lt"/>
                <a:cs typeface="Arial" pitchFamily="34" charset="0"/>
              </a:rPr>
              <a:t>	32.00	 </a:t>
            </a:r>
            <a:r>
              <a:rPr lang="en-US" sz="1800" b="1" cap="small" dirty="0">
                <a:latin typeface="+mn-lt"/>
                <a:cs typeface="Arial" pitchFamily="34" charset="0"/>
              </a:rPr>
              <a:t>acres</a:t>
            </a:r>
          </a:p>
          <a:p>
            <a:pPr marL="274320" indent="-274320" fontAlgn="auto">
              <a:lnSpc>
                <a:spcPct val="150000"/>
              </a:lnSpc>
              <a:spcAft>
                <a:spcPts val="0"/>
              </a:spcAft>
              <a:buFont typeface="Wingdings" pitchFamily="2" charset="2"/>
              <a:buChar char="Ø"/>
              <a:defRPr/>
            </a:pPr>
            <a:r>
              <a:rPr lang="en-US" sz="1800" b="1" cap="small" dirty="0">
                <a:latin typeface="+mn-lt"/>
                <a:cs typeface="Arial" pitchFamily="34" charset="0"/>
              </a:rPr>
              <a:t>Ambedkar stadium 		</a:t>
            </a:r>
            <a:r>
              <a:rPr lang="en-US" sz="1800" b="1" cap="small" dirty="0" smtClean="0">
                <a:latin typeface="+mn-lt"/>
                <a:cs typeface="Arial" pitchFamily="34" charset="0"/>
              </a:rPr>
              <a:t>8.50	 </a:t>
            </a:r>
            <a:r>
              <a:rPr lang="en-US" sz="1800" b="1" cap="small" dirty="0">
                <a:latin typeface="+mn-lt"/>
                <a:cs typeface="Arial" pitchFamily="34" charset="0"/>
              </a:rPr>
              <a:t>acres</a:t>
            </a:r>
          </a:p>
          <a:p>
            <a:pPr marL="274320" indent="-274320" fontAlgn="auto">
              <a:lnSpc>
                <a:spcPct val="150000"/>
              </a:lnSpc>
              <a:spcAft>
                <a:spcPts val="0"/>
              </a:spcAft>
              <a:buFont typeface="Wingdings" pitchFamily="2" charset="2"/>
              <a:buChar char="Ø"/>
              <a:defRPr/>
            </a:pPr>
            <a:r>
              <a:rPr lang="en-US" sz="1800" b="1" cap="small" dirty="0">
                <a:latin typeface="+mn-lt"/>
                <a:cs typeface="Arial" pitchFamily="34" charset="0"/>
              </a:rPr>
              <a:t>Panampilly Nagar		</a:t>
            </a:r>
            <a:r>
              <a:rPr lang="en-US" sz="1800" b="1" cap="small" dirty="0" smtClean="0">
                <a:latin typeface="+mn-lt"/>
                <a:cs typeface="Arial" pitchFamily="34" charset="0"/>
              </a:rPr>
              <a:t>4.50	 </a:t>
            </a:r>
            <a:r>
              <a:rPr lang="en-US" sz="1800" b="1" cap="small" dirty="0">
                <a:latin typeface="+mn-lt"/>
                <a:cs typeface="Arial" pitchFamily="34" charset="0"/>
              </a:rPr>
              <a:t>acres</a:t>
            </a:r>
          </a:p>
          <a:p>
            <a:pPr marL="274320" indent="-274320" fontAlgn="auto">
              <a:lnSpc>
                <a:spcPct val="150000"/>
              </a:lnSpc>
              <a:spcAft>
                <a:spcPts val="0"/>
              </a:spcAft>
              <a:buFont typeface="Wingdings" pitchFamily="2" charset="2"/>
              <a:buChar char="Ø"/>
              <a:defRPr/>
            </a:pPr>
            <a:r>
              <a:rPr lang="en-US" sz="1800" b="1" cap="small" dirty="0">
                <a:latin typeface="+mn-lt"/>
                <a:cs typeface="Arial" pitchFamily="34" charset="0"/>
              </a:rPr>
              <a:t>Children’s park in front of </a:t>
            </a:r>
          </a:p>
          <a:p>
            <a:pPr marL="274320" indent="-274320" fontAlgn="auto">
              <a:lnSpc>
                <a:spcPct val="150000"/>
              </a:lnSpc>
              <a:spcAft>
                <a:spcPts val="0"/>
              </a:spcAft>
              <a:buFont typeface="Wingdings" pitchFamily="2" charset="2"/>
              <a:buNone/>
              <a:defRPr/>
            </a:pPr>
            <a:r>
              <a:rPr lang="en-US" sz="1800" b="1" cap="small" dirty="0">
                <a:latin typeface="+mn-lt"/>
                <a:cs typeface="Arial" pitchFamily="34" charset="0"/>
              </a:rPr>
              <a:t>	GCDA office complex	</a:t>
            </a:r>
            <a:r>
              <a:rPr lang="en-US" sz="1800" b="1" cap="small" dirty="0" smtClean="0">
                <a:latin typeface="+mn-lt"/>
                <a:cs typeface="Arial" pitchFamily="34" charset="0"/>
              </a:rPr>
              <a:t>	0</a:t>
            </a:r>
            <a:r>
              <a:rPr lang="en-US" sz="1800" b="1" cap="small" dirty="0" smtClean="0">
                <a:cs typeface="Arial" pitchFamily="34" charset="0"/>
              </a:rPr>
              <a:t>.</a:t>
            </a:r>
            <a:r>
              <a:rPr lang="en-US" sz="1800" b="1" cap="small" dirty="0" smtClean="0">
                <a:latin typeface="+mn-lt"/>
                <a:cs typeface="Arial" pitchFamily="34" charset="0"/>
              </a:rPr>
              <a:t>26	ACRES</a:t>
            </a:r>
          </a:p>
          <a:p>
            <a:pPr marL="274320" indent="-274320" fontAlgn="auto">
              <a:lnSpc>
                <a:spcPct val="150000"/>
              </a:lnSpc>
              <a:spcAft>
                <a:spcPts val="0"/>
              </a:spcAft>
              <a:buFont typeface="Wingdings" pitchFamily="2" charset="2"/>
              <a:buNone/>
              <a:defRPr/>
            </a:pPr>
            <a:r>
              <a:rPr lang="en-US" sz="1800" b="1" cap="small" dirty="0" smtClean="0">
                <a:cs typeface="Arial" pitchFamily="34" charset="0"/>
              </a:rPr>
              <a:t>				TOTAL OF ABOUT 60 ACRES  </a:t>
            </a:r>
            <a:r>
              <a:rPr lang="en-US" sz="1800" b="1" cap="small" dirty="0" smtClean="0">
                <a:latin typeface="+mn-lt"/>
                <a:cs typeface="Arial" pitchFamily="34" charset="0"/>
              </a:rPr>
              <a:t> </a:t>
            </a:r>
            <a:endParaRPr lang="en-US" sz="1800" b="1" cap="small" dirty="0">
              <a:latin typeface="+mn-lt"/>
              <a:cs typeface="Arial" pitchFamily="34" charset="0"/>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371600" y="228600"/>
            <a:ext cx="7239000" cy="929640"/>
          </a:xfrm>
        </p:spPr>
        <p:txBody>
          <a:bodyPr/>
          <a:lstStyle/>
          <a:p>
            <a:pPr fontAlgn="auto">
              <a:spcAft>
                <a:spcPts val="0"/>
              </a:spcAft>
              <a:defRPr/>
            </a:pPr>
            <a:r>
              <a:rPr lang="en-US" dirty="0" smtClean="0">
                <a:solidFill>
                  <a:schemeClr val="accent5">
                    <a:lumMod val="50000"/>
                  </a:schemeClr>
                </a:solidFill>
                <a:latin typeface="+mn-lt"/>
                <a:cs typeface="Arial" pitchFamily="34" charset="0"/>
              </a:rPr>
              <a:t>COMMERCIAL INFRASTRUCTURE</a:t>
            </a:r>
            <a:endParaRPr lang="en-US" dirty="0">
              <a:solidFill>
                <a:schemeClr val="accent5">
                  <a:lumMod val="50000"/>
                </a:schemeClr>
              </a:solidFill>
              <a:latin typeface="+mn-lt"/>
              <a:cs typeface="Arial" pitchFamily="34" charset="0"/>
            </a:endParaRPr>
          </a:p>
        </p:txBody>
      </p:sp>
      <p:sp>
        <p:nvSpPr>
          <p:cNvPr id="64515" name="Rectangle 3"/>
          <p:cNvSpPr>
            <a:spLocks noGrp="1" noChangeArrowheads="1"/>
          </p:cNvSpPr>
          <p:nvPr>
            <p:ph sz="quarter" idx="1"/>
          </p:nvPr>
        </p:nvSpPr>
        <p:spPr>
          <a:xfrm>
            <a:off x="1219200" y="1600200"/>
            <a:ext cx="6858000" cy="4495800"/>
          </a:xfrm>
        </p:spPr>
        <p:txBody>
          <a:bodyPr>
            <a:normAutofit fontScale="92500" lnSpcReduction="10000"/>
          </a:bodyPr>
          <a:lstStyle/>
          <a:p>
            <a:pPr marL="274320" indent="-274320" fontAlgn="auto">
              <a:lnSpc>
                <a:spcPct val="150000"/>
              </a:lnSpc>
              <a:spcAft>
                <a:spcPts val="0"/>
              </a:spcAft>
              <a:buClr>
                <a:schemeClr val="folHlink"/>
              </a:buClr>
              <a:buFont typeface="Wingdings" pitchFamily="2" charset="2"/>
              <a:buChar char="¯"/>
              <a:defRPr/>
            </a:pPr>
            <a:r>
              <a:rPr lang="en-US" sz="2400" dirty="0" smtClean="0">
                <a:latin typeface="+mn-lt"/>
                <a:cs typeface="Arial" pitchFamily="34" charset="0"/>
              </a:rPr>
              <a:t>MARINE DRIVE SHOPPING COMPLEX</a:t>
            </a:r>
          </a:p>
          <a:p>
            <a:pPr marL="274320" indent="-274320" fontAlgn="auto">
              <a:lnSpc>
                <a:spcPct val="150000"/>
              </a:lnSpc>
              <a:spcAft>
                <a:spcPts val="0"/>
              </a:spcAft>
              <a:buClr>
                <a:schemeClr val="folHlink"/>
              </a:buClr>
              <a:buFont typeface="Wingdings" pitchFamily="2" charset="2"/>
              <a:buChar char="¯"/>
              <a:defRPr/>
            </a:pPr>
            <a:r>
              <a:rPr lang="en-US" sz="2400" dirty="0" smtClean="0">
                <a:latin typeface="+mn-lt"/>
                <a:cs typeface="Arial" pitchFamily="34" charset="0"/>
              </a:rPr>
              <a:t>JAWAHARLAL NEHRU STADIUM COMPLEX</a:t>
            </a:r>
          </a:p>
          <a:p>
            <a:pPr marL="274320" indent="-274320" fontAlgn="auto">
              <a:lnSpc>
                <a:spcPct val="150000"/>
              </a:lnSpc>
              <a:spcAft>
                <a:spcPts val="0"/>
              </a:spcAft>
              <a:buClr>
                <a:schemeClr val="folHlink"/>
              </a:buClr>
              <a:buFont typeface="Wingdings" pitchFamily="2" charset="2"/>
              <a:buChar char="¯"/>
              <a:defRPr/>
            </a:pPr>
            <a:r>
              <a:rPr lang="en-US" sz="2400" dirty="0" smtClean="0">
                <a:latin typeface="+mn-lt"/>
                <a:cs typeface="Arial" pitchFamily="34" charset="0"/>
              </a:rPr>
              <a:t>PANAMPILLY NAGAR SHOPPING COMPLEX</a:t>
            </a:r>
          </a:p>
          <a:p>
            <a:pPr marL="274320" indent="-274320" fontAlgn="auto">
              <a:lnSpc>
                <a:spcPct val="150000"/>
              </a:lnSpc>
              <a:spcAft>
                <a:spcPts val="0"/>
              </a:spcAft>
              <a:buClr>
                <a:schemeClr val="folHlink"/>
              </a:buClr>
              <a:buFont typeface="Wingdings" pitchFamily="2" charset="2"/>
              <a:buChar char="¯"/>
              <a:defRPr/>
            </a:pPr>
            <a:r>
              <a:rPr lang="en-US" sz="2400" dirty="0" smtClean="0">
                <a:latin typeface="+mn-lt"/>
                <a:cs typeface="Arial" pitchFamily="34" charset="0"/>
              </a:rPr>
              <a:t>AMBEDKAR STADIUM COMPLEX</a:t>
            </a:r>
          </a:p>
          <a:p>
            <a:pPr marL="274320" indent="-274320" fontAlgn="auto">
              <a:lnSpc>
                <a:spcPct val="150000"/>
              </a:lnSpc>
              <a:spcAft>
                <a:spcPts val="0"/>
              </a:spcAft>
              <a:buClr>
                <a:schemeClr val="folHlink"/>
              </a:buClr>
              <a:buFont typeface="Wingdings" pitchFamily="2" charset="2"/>
              <a:buChar char="¯"/>
              <a:defRPr/>
            </a:pPr>
            <a:r>
              <a:rPr lang="en-US" sz="2400" dirty="0" smtClean="0">
                <a:latin typeface="+mn-lt"/>
                <a:cs typeface="Arial" pitchFamily="34" charset="0"/>
              </a:rPr>
              <a:t>KALOOR MARKET</a:t>
            </a:r>
          </a:p>
          <a:p>
            <a:pPr marL="274320" indent="-274320" fontAlgn="auto">
              <a:lnSpc>
                <a:spcPct val="150000"/>
              </a:lnSpc>
              <a:spcAft>
                <a:spcPts val="0"/>
              </a:spcAft>
              <a:buClr>
                <a:schemeClr val="folHlink"/>
              </a:buClr>
              <a:buFont typeface="Wingdings" pitchFamily="2" charset="2"/>
              <a:buChar char="¯"/>
              <a:defRPr/>
            </a:pPr>
            <a:r>
              <a:rPr lang="en-US" sz="2400" dirty="0" smtClean="0">
                <a:latin typeface="+mn-lt"/>
                <a:cs typeface="Arial" pitchFamily="34" charset="0"/>
              </a:rPr>
              <a:t>KADAVANTHRA MARKET</a:t>
            </a:r>
          </a:p>
          <a:p>
            <a:pPr marL="274320" indent="-274320" fontAlgn="auto">
              <a:lnSpc>
                <a:spcPct val="150000"/>
              </a:lnSpc>
              <a:spcAft>
                <a:spcPts val="0"/>
              </a:spcAft>
              <a:buClr>
                <a:schemeClr val="folHlink"/>
              </a:buClr>
              <a:buFont typeface="Wingdings" pitchFamily="2" charset="2"/>
              <a:buChar char="¯"/>
              <a:defRPr/>
            </a:pPr>
            <a:r>
              <a:rPr lang="en-US" sz="2400" dirty="0" smtClean="0">
                <a:latin typeface="+mn-lt"/>
                <a:cs typeface="Arial" pitchFamily="34" charset="0"/>
              </a:rPr>
              <a:t>GANDHINAGAR SHOPPING COMPLEX</a:t>
            </a:r>
          </a:p>
          <a:p>
            <a:pPr marL="274320" indent="-274320" fontAlgn="auto">
              <a:lnSpc>
                <a:spcPct val="150000"/>
              </a:lnSpc>
              <a:spcAft>
                <a:spcPts val="0"/>
              </a:spcAft>
              <a:buClr>
                <a:schemeClr val="folHlink"/>
              </a:buClr>
              <a:buFont typeface="Wingdings" pitchFamily="2" charset="2"/>
              <a:buChar char="¯"/>
              <a:defRPr/>
            </a:pPr>
            <a:r>
              <a:rPr lang="en-US" sz="2400" dirty="0" smtClean="0">
                <a:latin typeface="+mn-lt"/>
                <a:cs typeface="Arial" pitchFamily="34" charset="0"/>
              </a:rPr>
              <a:t>FORTKOCHI VELI (DHOBI KHANA) ETC.</a:t>
            </a:r>
            <a:endParaRPr lang="en-US" sz="2400" dirty="0">
              <a:latin typeface="+mn-lt"/>
              <a:cs typeface="Arial" pitchFamily="34" charset="0"/>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8153400" cy="884238"/>
          </a:xfrm>
        </p:spPr>
        <p:txBody>
          <a:bodyPr>
            <a:noAutofit/>
          </a:bodyPr>
          <a:lstStyle/>
          <a:p>
            <a:pPr algn="ctr"/>
            <a:r>
              <a:rPr lang="en-US" sz="3200" b="1" dirty="0" smtClean="0">
                <a:latin typeface="+mn-lt"/>
              </a:rPr>
              <a:t>How development authorities evolved</a:t>
            </a:r>
            <a:endParaRPr lang="en-US" sz="3200" b="1" dirty="0">
              <a:latin typeface="+mn-lt"/>
            </a:endParaRPr>
          </a:p>
        </p:txBody>
      </p:sp>
      <p:sp>
        <p:nvSpPr>
          <p:cNvPr id="5" name="Subtitle 2"/>
          <p:cNvSpPr>
            <a:spLocks noGrp="1"/>
          </p:cNvSpPr>
          <p:nvPr>
            <p:ph sz="quarter" idx="1"/>
          </p:nvPr>
        </p:nvSpPr>
        <p:spPr>
          <a:xfrm>
            <a:off x="914400" y="1447800"/>
            <a:ext cx="7467600" cy="4873752"/>
          </a:xfrm>
        </p:spPr>
        <p:txBody>
          <a:bodyPr>
            <a:normAutofit/>
          </a:bodyPr>
          <a:lstStyle/>
          <a:p>
            <a:pPr algn="just">
              <a:buNone/>
            </a:pPr>
            <a:r>
              <a:rPr lang="en-US" b="1" dirty="0" smtClean="0">
                <a:solidFill>
                  <a:srgbClr val="FF0000"/>
                </a:solidFill>
                <a:latin typeface="+mn-lt"/>
              </a:rPr>
              <a:t>LIMITATIONS OF LSGIs PAVED WAY FOR FORMATION OF UDAs</a:t>
            </a:r>
          </a:p>
          <a:p>
            <a:pPr algn="just">
              <a:buFont typeface="Wingdings" pitchFamily="2" charset="2"/>
              <a:buChar char="q"/>
            </a:pPr>
            <a:endParaRPr lang="en-US" b="1" dirty="0" smtClean="0">
              <a:latin typeface="+mn-lt"/>
            </a:endParaRPr>
          </a:p>
          <a:p>
            <a:pPr algn="just">
              <a:buFont typeface="Wingdings" pitchFamily="2" charset="2"/>
              <a:buChar char="q"/>
            </a:pPr>
            <a:r>
              <a:rPr lang="en-US" sz="1800" b="1" dirty="0" smtClean="0">
                <a:latin typeface="+mn-lt"/>
              </a:rPr>
              <a:t>LSGIs COULD ONLY ACT WITHIN THEIR LIMITED JURISDICTION AREA </a:t>
            </a:r>
          </a:p>
          <a:p>
            <a:pPr algn="just">
              <a:buFont typeface="Wingdings" pitchFamily="2" charset="2"/>
              <a:buChar char="q"/>
            </a:pPr>
            <a:endParaRPr lang="en-US" sz="1800" b="1" dirty="0" smtClean="0">
              <a:latin typeface="+mn-lt"/>
            </a:endParaRPr>
          </a:p>
          <a:p>
            <a:pPr algn="just">
              <a:buFont typeface="Wingdings" pitchFamily="2" charset="2"/>
              <a:buChar char="q"/>
            </a:pPr>
            <a:r>
              <a:rPr lang="en-US" sz="1800" b="1" dirty="0" smtClean="0">
                <a:latin typeface="+mn-lt"/>
              </a:rPr>
              <a:t>BUT DEVELOPMENTS OFTEN STARTED HAPPENING OUT SIDE THEIR ADMINISTRATIVE  LIMITS</a:t>
            </a:r>
          </a:p>
          <a:p>
            <a:pPr algn="just">
              <a:buFont typeface="Wingdings" pitchFamily="2" charset="2"/>
              <a:buChar char="q"/>
            </a:pPr>
            <a:endParaRPr lang="en-US" sz="1800" b="1" dirty="0" smtClean="0">
              <a:latin typeface="+mn-lt"/>
            </a:endParaRPr>
          </a:p>
          <a:p>
            <a:pPr algn="just">
              <a:buFont typeface="Wingdings" pitchFamily="2" charset="2"/>
              <a:buChar char="q"/>
            </a:pPr>
            <a:r>
              <a:rPr lang="en-US" sz="1800" b="1" dirty="0" smtClean="0">
                <a:latin typeface="+mn-lt"/>
              </a:rPr>
              <a:t>THEY DIDN’T HAVE ENOUGH TECHNICAL EXPERTISE AS WELL  FOR SPATIAL PLANNING EXERCISE</a:t>
            </a:r>
          </a:p>
          <a:p>
            <a:pPr algn="just">
              <a:buFont typeface="Arial" pitchFamily="34" charset="0"/>
              <a:buChar char="•"/>
            </a:pPr>
            <a:endParaRPr lang="en-US" sz="2800" b="1" dirty="0" smtClean="0">
              <a:latin typeface="+mn-lt"/>
            </a:endParaRPr>
          </a:p>
          <a:p>
            <a:pPr algn="just"/>
            <a:endParaRPr lang="en-US" sz="2800" b="1" dirty="0" smtClean="0">
              <a:latin typeface="+mn-lt"/>
            </a:endParaRPr>
          </a:p>
        </p:txBody>
      </p:sp>
      <p:sp>
        <p:nvSpPr>
          <p:cNvPr id="7" name="Slide Number Placeholder 6"/>
          <p:cNvSpPr>
            <a:spLocks noGrp="1"/>
          </p:cNvSpPr>
          <p:nvPr>
            <p:ph type="sldNum" sz="quarter" idx="15"/>
          </p:nvPr>
        </p:nvSpPr>
        <p:spPr/>
        <p:txBody>
          <a:bodyPr/>
          <a:lstStyle/>
          <a:p>
            <a:fld id="{D9422BCC-C4C2-4970-A2BC-3427CF15E3A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20040"/>
            <a:ext cx="7239000" cy="1143000"/>
          </a:xfrm>
        </p:spPr>
        <p:txBody>
          <a:bodyPr>
            <a:noAutofit/>
          </a:bodyPr>
          <a:lstStyle/>
          <a:p>
            <a:pPr algn="ctr" fontAlgn="auto">
              <a:spcAft>
                <a:spcPts val="0"/>
              </a:spcAft>
              <a:defRPr/>
            </a:pPr>
            <a:r>
              <a:rPr lang="en-US" sz="3600" b="1" dirty="0">
                <a:solidFill>
                  <a:schemeClr val="accent6">
                    <a:lumMod val="50000"/>
                  </a:schemeClr>
                </a:solidFill>
                <a:latin typeface="+mn-lt"/>
                <a:cs typeface="Arial" pitchFamily="34" charset="0"/>
              </a:rPr>
              <a:t>Environmental Improvement</a:t>
            </a:r>
          </a:p>
        </p:txBody>
      </p:sp>
      <p:sp>
        <p:nvSpPr>
          <p:cNvPr id="32771" name="Rectangle 3"/>
          <p:cNvSpPr>
            <a:spLocks noGrp="1" noChangeArrowheads="1"/>
          </p:cNvSpPr>
          <p:nvPr>
            <p:ph sz="quarter" idx="1"/>
          </p:nvPr>
        </p:nvSpPr>
        <p:spPr>
          <a:xfrm>
            <a:off x="1066800" y="2133600"/>
            <a:ext cx="7239000" cy="1981200"/>
          </a:xfrm>
        </p:spPr>
        <p:txBody>
          <a:bodyPr>
            <a:noAutofit/>
          </a:bodyPr>
          <a:lstStyle/>
          <a:p>
            <a:pPr>
              <a:lnSpc>
                <a:spcPct val="200000"/>
              </a:lnSpc>
              <a:buFont typeface="Wingdings" pitchFamily="2" charset="2"/>
              <a:buChar char="v"/>
            </a:pPr>
            <a:r>
              <a:rPr lang="en-US" dirty="0" smtClean="0">
                <a:latin typeface="+mn-lt"/>
                <a:cs typeface="Arial" pitchFamily="34" charset="0"/>
              </a:rPr>
              <a:t>MARINE DRIVE WALKWAY - 4.00 Km.</a:t>
            </a:r>
          </a:p>
          <a:p>
            <a:pPr>
              <a:lnSpc>
                <a:spcPct val="200000"/>
              </a:lnSpc>
              <a:buFont typeface="Wingdings" pitchFamily="2" charset="2"/>
              <a:buChar char="v"/>
            </a:pPr>
            <a:r>
              <a:rPr lang="en-US" dirty="0" smtClean="0">
                <a:latin typeface="+mn-lt"/>
                <a:cs typeface="Arial" pitchFamily="34" charset="0"/>
              </a:rPr>
              <a:t>T P CANAL IMPROVEMENT- MISSING LINK </a:t>
            </a:r>
          </a:p>
          <a:p>
            <a:pPr>
              <a:lnSpc>
                <a:spcPct val="200000"/>
              </a:lnSpc>
              <a:buFont typeface="Wingdings" pitchFamily="2" charset="2"/>
              <a:buChar char="v"/>
            </a:pPr>
            <a:r>
              <a:rPr lang="en-US" dirty="0" smtClean="0">
                <a:latin typeface="+mn-lt"/>
                <a:cs typeface="Arial" pitchFamily="34" charset="0"/>
              </a:rPr>
              <a:t>AVENUE TREE PLANTATION ALONG MAIN ROADS</a:t>
            </a:r>
          </a:p>
        </p:txBody>
      </p:sp>
      <p:sp>
        <p:nvSpPr>
          <p:cNvPr id="5" name="Slide Number Placeholder 4"/>
          <p:cNvSpPr>
            <a:spLocks noGrp="1"/>
          </p:cNvSpPr>
          <p:nvPr>
            <p:ph type="sldNum" sz="quarter" idx="15"/>
          </p:nvPr>
        </p:nvSpPr>
        <p:spPr/>
        <p:txBody>
          <a:bodyPr/>
          <a:lstStyle/>
          <a:p>
            <a:fld id="{D9422BCC-C4C2-4970-A2BC-3427CF15E3A6}"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47800" y="609600"/>
            <a:ext cx="7239000" cy="1143000"/>
          </a:xfrm>
        </p:spPr>
        <p:txBody>
          <a:bodyPr>
            <a:normAutofit/>
          </a:bodyPr>
          <a:lstStyle/>
          <a:p>
            <a:pPr fontAlgn="auto">
              <a:spcAft>
                <a:spcPts val="0"/>
              </a:spcAft>
              <a:defRPr/>
            </a:pPr>
            <a:r>
              <a:rPr lang="en-US" sz="4800" dirty="0">
                <a:solidFill>
                  <a:schemeClr val="accent5">
                    <a:lumMod val="50000"/>
                  </a:schemeClr>
                </a:solidFill>
                <a:latin typeface="+mn-lt"/>
                <a:cs typeface="Arial" pitchFamily="34" charset="0"/>
              </a:rPr>
              <a:t>Housing Finance</a:t>
            </a:r>
          </a:p>
        </p:txBody>
      </p:sp>
      <p:sp>
        <p:nvSpPr>
          <p:cNvPr id="33795" name="Rectangle 3"/>
          <p:cNvSpPr>
            <a:spLocks noGrp="1" noChangeArrowheads="1"/>
          </p:cNvSpPr>
          <p:nvPr>
            <p:ph sz="quarter" idx="1"/>
          </p:nvPr>
        </p:nvSpPr>
        <p:spPr>
          <a:xfrm>
            <a:off x="1143000" y="2895600"/>
            <a:ext cx="7086600" cy="2971800"/>
          </a:xfrm>
        </p:spPr>
        <p:txBody>
          <a:bodyPr/>
          <a:lstStyle/>
          <a:p>
            <a:pPr algn="ctr">
              <a:buNone/>
            </a:pPr>
            <a:r>
              <a:rPr lang="en-US" sz="2800" b="1" dirty="0" smtClean="0">
                <a:latin typeface="+mn-lt"/>
                <a:cs typeface="Arial" pitchFamily="34" charset="0"/>
              </a:rPr>
              <a:t>15,000 NOS. OF  HOUSING LOANS</a:t>
            </a:r>
          </a:p>
          <a:p>
            <a:pPr algn="ctr">
              <a:buNone/>
            </a:pPr>
            <a:r>
              <a:rPr lang="en-US" sz="2800" b="1" dirty="0" smtClean="0">
                <a:latin typeface="+mn-lt"/>
                <a:cs typeface="Arial" pitchFamily="34" charset="0"/>
              </a:rPr>
              <a:t> SANCTIONED FOR VARIOUS</a:t>
            </a:r>
          </a:p>
          <a:p>
            <a:pPr algn="ctr">
              <a:buNone/>
            </a:pPr>
            <a:r>
              <a:rPr lang="en-US" sz="2800" b="1" dirty="0" smtClean="0">
                <a:latin typeface="+mn-lt"/>
                <a:cs typeface="Arial" pitchFamily="34" charset="0"/>
              </a:rPr>
              <a:t> INCOME GROUPS.</a:t>
            </a:r>
          </a:p>
        </p:txBody>
      </p:sp>
      <p:sp>
        <p:nvSpPr>
          <p:cNvPr id="5" name="Slide Number Placeholder 4"/>
          <p:cNvSpPr>
            <a:spLocks noGrp="1"/>
          </p:cNvSpPr>
          <p:nvPr>
            <p:ph type="sldNum" sz="quarter" idx="15"/>
          </p:nvPr>
        </p:nvSpPr>
        <p:spPr/>
        <p:txBody>
          <a:bodyPr/>
          <a:lstStyle/>
          <a:p>
            <a:fld id="{D9422BCC-C4C2-4970-A2BC-3427CF15E3A6}"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81000" y="0"/>
            <a:ext cx="7239000" cy="853440"/>
          </a:xfrm>
        </p:spPr>
        <p:txBody>
          <a:bodyPr>
            <a:noAutofit/>
          </a:bodyPr>
          <a:lstStyle/>
          <a:p>
            <a:pPr fontAlgn="auto">
              <a:spcAft>
                <a:spcPts val="0"/>
              </a:spcAft>
              <a:defRPr/>
            </a:pPr>
            <a:r>
              <a:rPr lang="en-US" sz="4400" dirty="0">
                <a:solidFill>
                  <a:schemeClr val="accent5">
                    <a:lumMod val="50000"/>
                  </a:schemeClr>
                </a:solidFill>
                <a:latin typeface="+mn-lt"/>
                <a:cs typeface="Arial" pitchFamily="34" charset="0"/>
              </a:rPr>
              <a:t>Prestigious Projects</a:t>
            </a:r>
          </a:p>
        </p:txBody>
      </p:sp>
      <p:sp>
        <p:nvSpPr>
          <p:cNvPr id="174083" name="Rectangle 3"/>
          <p:cNvSpPr>
            <a:spLocks noGrp="1" noChangeArrowheads="1"/>
          </p:cNvSpPr>
          <p:nvPr>
            <p:ph sz="quarter" idx="1"/>
          </p:nvPr>
        </p:nvSpPr>
        <p:spPr>
          <a:xfrm>
            <a:off x="457200" y="990600"/>
            <a:ext cx="7848600" cy="5029200"/>
          </a:xfrm>
          <a:ln/>
        </p:spPr>
        <p:style>
          <a:lnRef idx="1">
            <a:schemeClr val="accent3"/>
          </a:lnRef>
          <a:fillRef idx="2">
            <a:schemeClr val="accent3"/>
          </a:fillRef>
          <a:effectRef idx="1">
            <a:schemeClr val="accent3"/>
          </a:effectRef>
          <a:fontRef idx="minor">
            <a:schemeClr val="dk1"/>
          </a:fontRef>
        </p:style>
        <p:txBody>
          <a:bodyPr>
            <a:noAutofit/>
          </a:bodyPr>
          <a:lstStyle/>
          <a:p>
            <a:pPr marL="274320" indent="-274320" fontAlgn="auto">
              <a:lnSpc>
                <a:spcPct val="150000"/>
              </a:lnSpc>
              <a:spcAft>
                <a:spcPts val="0"/>
              </a:spcAft>
              <a:buFont typeface="Wingdings 2"/>
              <a:buChar char=""/>
              <a:defRPr/>
            </a:pPr>
            <a:r>
              <a:rPr lang="en-US" sz="1600" b="1" dirty="0" smtClean="0">
                <a:latin typeface="+mn-lt"/>
                <a:cs typeface="Arial" pitchFamily="34" charset="0"/>
              </a:rPr>
              <a:t>JAWAHARLAL NEHRU INTERNATIONAL STADIUM</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PANAMPILLY NAGAR SCHEME</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MARINE DRIVE SCHEME</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KALOOR - KADAVANTHRA ROAD</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MATTANCHERY   BRIDGEUNDER  BOT </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EEC MARKET AT MARADU &amp; MUVATTUPUZHA</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EASTERN ENTRY AT ERNAKULAM SOUTH RAILWAY STATION</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ASHOKA ,THARANGINI FLATS AND COMMERCIAL COMPLEX AT MARINE DRIVE</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GCDA-BLUE DOT  JOINT VENTURE RESIDENTIAL APARTMENT AT KADAVANTHARA  A  PPP PROJECT</a:t>
            </a:r>
          </a:p>
        </p:txBody>
      </p:sp>
      <p:sp>
        <p:nvSpPr>
          <p:cNvPr id="5" name="Slide Number Placeholder 4"/>
          <p:cNvSpPr>
            <a:spLocks noGrp="1"/>
          </p:cNvSpPr>
          <p:nvPr>
            <p:ph type="sldNum" sz="quarter" idx="15"/>
          </p:nvPr>
        </p:nvSpPr>
        <p:spPr/>
        <p:txBody>
          <a:bodyPr/>
          <a:lstStyle/>
          <a:p>
            <a:fld id="{D9422BCC-C4C2-4970-A2BC-3427CF15E3A6}"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35844" name="Picture 2" descr="C:\Users\dfdd\Pictures\images.jpg"/>
          <p:cNvPicPr>
            <a:picLocks noGrp="1" noChangeAspect="1" noChangeArrowheads="1"/>
          </p:cNvPicPr>
          <p:nvPr>
            <p:ph sz="quarter" idx="1"/>
          </p:nvPr>
        </p:nvPicPr>
        <p:blipFill>
          <a:blip r:embed="rId3" cstate="print"/>
          <a:srcRect/>
          <a:stretch>
            <a:fillRect/>
          </a:stretch>
        </p:blipFill>
        <p:spPr>
          <a:xfrm>
            <a:off x="609600" y="685800"/>
            <a:ext cx="7772400" cy="5822183"/>
          </a:xfrm>
        </p:spPr>
      </p:pic>
      <p:sp>
        <p:nvSpPr>
          <p:cNvPr id="35842" name="Text Box 4"/>
          <p:cNvSpPr txBox="1">
            <a:spLocks noChangeArrowheads="1"/>
          </p:cNvSpPr>
          <p:nvPr/>
        </p:nvSpPr>
        <p:spPr bwMode="auto">
          <a:xfrm>
            <a:off x="3200400" y="685800"/>
            <a:ext cx="2209800" cy="381000"/>
          </a:xfrm>
          <a:prstGeom prst="rect">
            <a:avLst/>
          </a:prstGeom>
          <a:solidFill>
            <a:srgbClr val="DAFF7D"/>
          </a:solidFill>
          <a:ln w="9525">
            <a:noFill/>
            <a:miter lim="800000"/>
            <a:headEnd/>
            <a:tailEnd/>
          </a:ln>
        </p:spPr>
        <p:txBody>
          <a:bodyPr>
            <a:spAutoFit/>
          </a:bodyPr>
          <a:lstStyle/>
          <a:p>
            <a:pPr>
              <a:spcBef>
                <a:spcPct val="50000"/>
              </a:spcBef>
            </a:pPr>
            <a:r>
              <a:rPr lang="en-US" b="1" dirty="0">
                <a:solidFill>
                  <a:srgbClr val="003399"/>
                </a:solidFill>
                <a:latin typeface="Trebuchet MS" pitchFamily="34" charset="0"/>
              </a:rPr>
              <a:t>J N I STADIUM</a:t>
            </a:r>
          </a:p>
        </p:txBody>
      </p:sp>
      <p:sp>
        <p:nvSpPr>
          <p:cNvPr id="5" name="Slide Number Placeholder 4"/>
          <p:cNvSpPr>
            <a:spLocks noGrp="1"/>
          </p:cNvSpPr>
          <p:nvPr>
            <p:ph type="sldNum" sz="quarter" idx="15"/>
          </p:nvPr>
        </p:nvSpPr>
        <p:spPr/>
        <p:txBody>
          <a:bodyPr/>
          <a:lstStyle/>
          <a:p>
            <a:fld id="{D9422BCC-C4C2-4970-A2BC-3427CF15E3A6}"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36866" name="Picture 4" descr="Marine Drv"/>
          <p:cNvPicPr>
            <a:picLocks noChangeAspect="1" noChangeArrowheads="1"/>
          </p:cNvPicPr>
          <p:nvPr/>
        </p:nvPicPr>
        <p:blipFill>
          <a:blip r:embed="rId3" cstate="print"/>
          <a:srcRect/>
          <a:stretch>
            <a:fillRect/>
          </a:stretch>
        </p:blipFill>
        <p:spPr bwMode="auto">
          <a:xfrm>
            <a:off x="0" y="0"/>
            <a:ext cx="9144000" cy="5399088"/>
          </a:xfrm>
          <a:prstGeom prst="rect">
            <a:avLst/>
          </a:prstGeom>
          <a:noFill/>
          <a:ln w="9525">
            <a:noFill/>
            <a:miter lim="800000"/>
            <a:headEnd/>
            <a:tailEnd/>
          </a:ln>
        </p:spPr>
      </p:pic>
      <p:sp>
        <p:nvSpPr>
          <p:cNvPr id="429058" name="Rectangle 2"/>
          <p:cNvSpPr>
            <a:spLocks noGrp="1" noChangeArrowheads="1"/>
          </p:cNvSpPr>
          <p:nvPr>
            <p:ph type="title"/>
          </p:nvPr>
        </p:nvSpPr>
        <p:spPr>
          <a:xfrm>
            <a:off x="228600" y="0"/>
            <a:ext cx="7239000" cy="594360"/>
          </a:xfrm>
        </p:spPr>
        <p:txBody>
          <a:bodyPr>
            <a:normAutofit/>
          </a:bodyPr>
          <a:lstStyle/>
          <a:p>
            <a:pPr fontAlgn="auto">
              <a:spcAft>
                <a:spcPts val="0"/>
              </a:spcAft>
              <a:defRPr/>
            </a:pPr>
            <a:r>
              <a:rPr lang="en-US" dirty="0" smtClean="0">
                <a:latin typeface="+mn-lt"/>
              </a:rPr>
              <a:t>          </a:t>
            </a:r>
            <a:r>
              <a:rPr lang="en-US" dirty="0" smtClean="0">
                <a:solidFill>
                  <a:schemeClr val="accent5">
                    <a:lumMod val="50000"/>
                  </a:schemeClr>
                </a:solidFill>
                <a:latin typeface="+mn-lt"/>
              </a:rPr>
              <a:t>MARINE DRIVE</a:t>
            </a:r>
          </a:p>
        </p:txBody>
      </p:sp>
      <p:pic>
        <p:nvPicPr>
          <p:cNvPr id="36868" name="Picture 2" descr="C:\Users\dfdd\Pictures\Marine_Drive_Kochi_Night_View_DSW.jpg"/>
          <p:cNvPicPr>
            <a:picLocks noChangeAspect="1" noChangeArrowheads="1"/>
          </p:cNvPicPr>
          <p:nvPr/>
        </p:nvPicPr>
        <p:blipFill>
          <a:blip r:embed="rId4" cstate="print"/>
          <a:srcRect/>
          <a:stretch>
            <a:fillRect/>
          </a:stretch>
        </p:blipFill>
        <p:spPr bwMode="auto">
          <a:xfrm>
            <a:off x="0" y="4800600"/>
            <a:ext cx="9144000" cy="2057400"/>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D9422BCC-C4C2-4970-A2BC-3427CF15E3A6}"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37890" name="Picture 4" descr="cheenavala"/>
          <p:cNvPicPr>
            <a:picLocks noChangeAspect="1" noChangeArrowheads="1"/>
          </p:cNvPicPr>
          <p:nvPr/>
        </p:nvPicPr>
        <p:blipFill>
          <a:blip r:embed="rId3" cstate="print"/>
          <a:srcRect b="8665"/>
          <a:stretch>
            <a:fillRect/>
          </a:stretch>
        </p:blipFill>
        <p:spPr bwMode="auto">
          <a:xfrm>
            <a:off x="3584575" y="3048000"/>
            <a:ext cx="5559425" cy="3810000"/>
          </a:xfrm>
          <a:prstGeom prst="rect">
            <a:avLst/>
          </a:prstGeom>
          <a:noFill/>
          <a:ln w="9525">
            <a:noFill/>
            <a:miter lim="800000"/>
            <a:headEnd/>
            <a:tailEnd/>
          </a:ln>
        </p:spPr>
      </p:pic>
      <p:pic>
        <p:nvPicPr>
          <p:cNvPr id="37891" name="Picture 4" descr="rainbow"/>
          <p:cNvPicPr>
            <a:picLocks noGrp="1" noChangeAspect="1" noChangeArrowheads="1"/>
          </p:cNvPicPr>
          <p:nvPr>
            <p:ph sz="quarter" idx="1"/>
          </p:nvPr>
        </p:nvPicPr>
        <p:blipFill>
          <a:blip r:embed="rId4" cstate="print"/>
          <a:srcRect r="13031" b="18201"/>
          <a:stretch>
            <a:fillRect/>
          </a:stretch>
        </p:blipFill>
        <p:spPr>
          <a:xfrm>
            <a:off x="0" y="0"/>
            <a:ext cx="6356350" cy="3429000"/>
          </a:xfrm>
        </p:spPr>
      </p:pic>
      <p:sp>
        <p:nvSpPr>
          <p:cNvPr id="37892" name="Text Box 5"/>
          <p:cNvSpPr txBox="1">
            <a:spLocks noChangeArrowheads="1"/>
          </p:cNvSpPr>
          <p:nvPr/>
        </p:nvSpPr>
        <p:spPr bwMode="auto">
          <a:xfrm>
            <a:off x="5334000" y="6491288"/>
            <a:ext cx="2743200" cy="366712"/>
          </a:xfrm>
          <a:prstGeom prst="rect">
            <a:avLst/>
          </a:prstGeom>
          <a:solidFill>
            <a:srgbClr val="DAFF7D"/>
          </a:solidFill>
          <a:ln w="9525">
            <a:noFill/>
            <a:miter lim="800000"/>
            <a:headEnd/>
            <a:tailEnd/>
          </a:ln>
        </p:spPr>
        <p:txBody>
          <a:bodyPr>
            <a:spAutoFit/>
          </a:bodyPr>
          <a:lstStyle/>
          <a:p>
            <a:pPr>
              <a:spcBef>
                <a:spcPct val="50000"/>
              </a:spcBef>
            </a:pPr>
            <a:r>
              <a:rPr lang="en-US" b="1" dirty="0">
                <a:solidFill>
                  <a:srgbClr val="003399"/>
                </a:solidFill>
                <a:latin typeface="Trebuchet MS" pitchFamily="34" charset="0"/>
              </a:rPr>
              <a:t>CHEENAVALA BRIDGE</a:t>
            </a:r>
          </a:p>
        </p:txBody>
      </p:sp>
      <p:sp>
        <p:nvSpPr>
          <p:cNvPr id="37893" name="Text Box 5"/>
          <p:cNvSpPr txBox="1">
            <a:spLocks noChangeArrowheads="1"/>
          </p:cNvSpPr>
          <p:nvPr/>
        </p:nvSpPr>
        <p:spPr bwMode="auto">
          <a:xfrm>
            <a:off x="685800" y="0"/>
            <a:ext cx="2286000" cy="366713"/>
          </a:xfrm>
          <a:prstGeom prst="rect">
            <a:avLst/>
          </a:prstGeom>
          <a:solidFill>
            <a:srgbClr val="DAFF7D"/>
          </a:solidFill>
          <a:ln w="9525">
            <a:noFill/>
            <a:miter lim="800000"/>
            <a:headEnd/>
            <a:tailEnd/>
          </a:ln>
        </p:spPr>
        <p:txBody>
          <a:bodyPr>
            <a:spAutoFit/>
          </a:bodyPr>
          <a:lstStyle/>
          <a:p>
            <a:pPr>
              <a:spcBef>
                <a:spcPct val="50000"/>
              </a:spcBef>
            </a:pPr>
            <a:r>
              <a:rPr lang="en-US" b="1" dirty="0">
                <a:solidFill>
                  <a:srgbClr val="003399"/>
                </a:solidFill>
                <a:latin typeface="Trebuchet MS" pitchFamily="34" charset="0"/>
              </a:rPr>
              <a:t>RAINBOW BRIDGE</a:t>
            </a:r>
          </a:p>
        </p:txBody>
      </p:sp>
      <p:sp>
        <p:nvSpPr>
          <p:cNvPr id="7" name="Slide Number Placeholder 6"/>
          <p:cNvSpPr>
            <a:spLocks noGrp="1"/>
          </p:cNvSpPr>
          <p:nvPr>
            <p:ph type="sldNum" sz="quarter" idx="15"/>
          </p:nvPr>
        </p:nvSpPr>
        <p:spPr/>
        <p:txBody>
          <a:bodyPr/>
          <a:lstStyle/>
          <a:p>
            <a:fld id="{D9422BCC-C4C2-4970-A2BC-3427CF15E3A6}"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38914" name="Picture 2" descr="D:\ketuvallam-m.drive\6.jpg"/>
          <p:cNvPicPr>
            <a:picLocks noChangeAspect="1" noChangeArrowheads="1"/>
          </p:cNvPicPr>
          <p:nvPr/>
        </p:nvPicPr>
        <p:blipFill>
          <a:blip r:embed="rId3" cstate="print"/>
          <a:srcRect/>
          <a:stretch>
            <a:fillRect/>
          </a:stretch>
        </p:blipFill>
        <p:spPr bwMode="auto">
          <a:xfrm>
            <a:off x="533400" y="457200"/>
            <a:ext cx="8153400" cy="5919788"/>
          </a:xfrm>
          <a:prstGeom prst="rect">
            <a:avLst/>
          </a:prstGeom>
          <a:noFill/>
          <a:ln w="9525">
            <a:noFill/>
            <a:miter lim="800000"/>
            <a:headEnd/>
            <a:tailEnd/>
          </a:ln>
        </p:spPr>
      </p:pic>
      <p:sp>
        <p:nvSpPr>
          <p:cNvPr id="12" name="Title 1"/>
          <p:cNvSpPr txBox="1">
            <a:spLocks/>
          </p:cNvSpPr>
          <p:nvPr/>
        </p:nvSpPr>
        <p:spPr>
          <a:xfrm>
            <a:off x="4343400" y="5029200"/>
            <a:ext cx="3352800" cy="838200"/>
          </a:xfrm>
          <a:prstGeom prst="rect">
            <a:avLst/>
          </a:prstGeom>
          <a:solidFill>
            <a:srgbClr val="FFFF00"/>
          </a:solidFill>
        </p:spPr>
        <p:txBody>
          <a:bodyPr/>
          <a:lstStyle/>
          <a:p>
            <a:pPr algn="ctr" fontAlgn="auto">
              <a:spcBef>
                <a:spcPts val="0"/>
              </a:spcBef>
              <a:spcAft>
                <a:spcPts val="0"/>
              </a:spcAft>
              <a:defRPr/>
            </a:pPr>
            <a:r>
              <a:rPr lang="en-US" b="1" dirty="0">
                <a:effectLst>
                  <a:outerShdw blurRad="38100" dist="38100" dir="2700000" algn="tl">
                    <a:srgbClr val="C0C0C0"/>
                  </a:outerShdw>
                </a:effectLst>
                <a:latin typeface="+mn-lt"/>
              </a:rPr>
              <a:t>KETTUVALLAM </a:t>
            </a:r>
            <a:r>
              <a:rPr lang="en-US" b="1" dirty="0" smtClean="0">
                <a:effectLst>
                  <a:outerShdw blurRad="38100" dist="38100" dir="2700000" algn="tl">
                    <a:srgbClr val="C0C0C0"/>
                  </a:outerShdw>
                </a:effectLst>
                <a:latin typeface="+mn-lt"/>
              </a:rPr>
              <a:t>PALAM</a:t>
            </a:r>
          </a:p>
          <a:p>
            <a:pPr algn="ctr" fontAlgn="auto">
              <a:spcBef>
                <a:spcPts val="0"/>
              </a:spcBef>
              <a:spcAft>
                <a:spcPts val="0"/>
              </a:spcAft>
              <a:defRPr/>
            </a:pPr>
            <a:r>
              <a:rPr lang="en-US" b="1" dirty="0" smtClean="0">
                <a:effectLst>
                  <a:outerShdw blurRad="38100" dist="38100" dir="2700000" algn="tl">
                    <a:srgbClr val="C0C0C0"/>
                  </a:outerShdw>
                </a:effectLst>
                <a:latin typeface="+mn-lt"/>
              </a:rPr>
              <a:t> </a:t>
            </a:r>
            <a:r>
              <a:rPr lang="en-US" b="1" dirty="0">
                <a:effectLst>
                  <a:outerShdw blurRad="38100" dist="38100" dir="2700000" algn="tl">
                    <a:srgbClr val="C0C0C0"/>
                  </a:outerShdw>
                </a:effectLst>
                <a:latin typeface="+mn-lt"/>
              </a:rPr>
              <a:t>AND EXTENSION </a:t>
            </a:r>
          </a:p>
          <a:p>
            <a:pPr algn="ctr" fontAlgn="auto">
              <a:spcBef>
                <a:spcPts val="0"/>
              </a:spcBef>
              <a:spcAft>
                <a:spcPts val="0"/>
              </a:spcAft>
              <a:defRPr/>
            </a:pPr>
            <a:r>
              <a:rPr lang="en-US" b="1" dirty="0">
                <a:effectLst>
                  <a:outerShdw blurRad="38100" dist="38100" dir="2700000" algn="tl">
                    <a:srgbClr val="C0C0C0"/>
                  </a:outerShdw>
                </a:effectLst>
                <a:latin typeface="+mn-lt"/>
              </a:rPr>
              <a:t>OF WALK WAY</a:t>
            </a:r>
            <a:endParaRPr lang="en-US" b="1" dirty="0">
              <a:effectLst>
                <a:outerShdw blurRad="38100" dist="38100" dir="2700000" algn="tl">
                  <a:srgbClr val="000000">
                    <a:alpha val="43137"/>
                  </a:srgbClr>
                </a:outerShdw>
              </a:effectLst>
              <a:latin typeface="+mn-lt"/>
            </a:endParaRPr>
          </a:p>
        </p:txBody>
      </p:sp>
      <p:sp>
        <p:nvSpPr>
          <p:cNvPr id="5" name="Slide Number Placeholder 4"/>
          <p:cNvSpPr>
            <a:spLocks noGrp="1"/>
          </p:cNvSpPr>
          <p:nvPr>
            <p:ph type="sldNum" sz="quarter" idx="12"/>
          </p:nvPr>
        </p:nvSpPr>
        <p:spPr/>
        <p:txBody>
          <a:bodyPr/>
          <a:lstStyle/>
          <a:p>
            <a:fld id="{D9422BCC-C4C2-4970-A2BC-3427CF15E3A6}" type="slidenum">
              <a:rPr lang="en-US" smtClean="0"/>
              <a:pPr/>
              <a:t>26</a:t>
            </a:fld>
            <a:endParaRPr lang="en-US"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39938" name="Picture 3"/>
          <p:cNvPicPr>
            <a:picLocks noGrp="1" noChangeAspect="1" noChangeArrowheads="1"/>
          </p:cNvPicPr>
          <p:nvPr>
            <p:ph sz="quarter" idx="1"/>
          </p:nvPr>
        </p:nvPicPr>
        <p:blipFill>
          <a:blip r:embed="rId3" cstate="print"/>
          <a:srcRect/>
          <a:stretch>
            <a:fillRect/>
          </a:stretch>
        </p:blipFill>
        <p:spPr>
          <a:xfrm>
            <a:off x="0" y="533400"/>
            <a:ext cx="9144000" cy="5135563"/>
          </a:xfrm>
        </p:spPr>
      </p:pic>
      <p:sp>
        <p:nvSpPr>
          <p:cNvPr id="39939" name="Text Box 4"/>
          <p:cNvSpPr txBox="1">
            <a:spLocks noChangeArrowheads="1"/>
          </p:cNvSpPr>
          <p:nvPr/>
        </p:nvSpPr>
        <p:spPr bwMode="auto">
          <a:xfrm>
            <a:off x="2590800" y="5715000"/>
            <a:ext cx="4648200" cy="366713"/>
          </a:xfrm>
          <a:prstGeom prst="rect">
            <a:avLst/>
          </a:prstGeom>
          <a:solidFill>
            <a:srgbClr val="DAFF7D"/>
          </a:solidFill>
          <a:ln w="9525">
            <a:noFill/>
            <a:miter lim="800000"/>
            <a:headEnd/>
            <a:tailEnd/>
          </a:ln>
        </p:spPr>
        <p:txBody>
          <a:bodyPr>
            <a:spAutoFit/>
          </a:bodyPr>
          <a:lstStyle/>
          <a:p>
            <a:pPr>
              <a:spcBef>
                <a:spcPct val="50000"/>
              </a:spcBef>
            </a:pPr>
            <a:r>
              <a:rPr lang="en-US" b="1" dirty="0">
                <a:solidFill>
                  <a:srgbClr val="003399"/>
                </a:solidFill>
                <a:latin typeface="Trebuchet MS" pitchFamily="34" charset="0"/>
              </a:rPr>
              <a:t>NEW MATTANCHERRY BRIDGE</a:t>
            </a:r>
          </a:p>
        </p:txBody>
      </p:sp>
      <p:sp>
        <p:nvSpPr>
          <p:cNvPr id="5" name="Slide Number Placeholder 4"/>
          <p:cNvSpPr>
            <a:spLocks noGrp="1"/>
          </p:cNvSpPr>
          <p:nvPr>
            <p:ph type="sldNum" sz="quarter" idx="15"/>
          </p:nvPr>
        </p:nvSpPr>
        <p:spPr/>
        <p:txBody>
          <a:bodyPr/>
          <a:lstStyle/>
          <a:p>
            <a:fld id="{D9422BCC-C4C2-4970-A2BC-3427CF15E3A6}"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0"/>
            <a:ext cx="7924800" cy="1143000"/>
          </a:xfrm>
        </p:spPr>
        <p:txBody>
          <a:bodyPr>
            <a:normAutofit/>
          </a:bodyPr>
          <a:lstStyle/>
          <a:p>
            <a:pPr fontAlgn="auto">
              <a:spcAft>
                <a:spcPts val="0"/>
              </a:spcAft>
              <a:defRPr/>
            </a:pPr>
            <a:r>
              <a:rPr lang="en-US" sz="4000" dirty="0" smtClean="0">
                <a:solidFill>
                  <a:schemeClr val="accent5">
                    <a:lumMod val="50000"/>
                  </a:schemeClr>
                </a:solidFill>
                <a:latin typeface="+mn-lt"/>
                <a:cs typeface="Arial" pitchFamily="34" charset="0"/>
              </a:rPr>
              <a:t>Ongoing Projects  by GCDA</a:t>
            </a:r>
            <a:endParaRPr lang="en-US" sz="4000" dirty="0">
              <a:solidFill>
                <a:schemeClr val="accent5">
                  <a:lumMod val="50000"/>
                </a:schemeClr>
              </a:solidFill>
              <a:latin typeface="+mn-lt"/>
              <a:cs typeface="Arial" pitchFamily="34" charset="0"/>
            </a:endParaRPr>
          </a:p>
        </p:txBody>
      </p:sp>
      <p:sp>
        <p:nvSpPr>
          <p:cNvPr id="148483" name="Rectangle 3"/>
          <p:cNvSpPr>
            <a:spLocks noGrp="1" noChangeArrowheads="1"/>
          </p:cNvSpPr>
          <p:nvPr>
            <p:ph sz="quarter" idx="1"/>
          </p:nvPr>
        </p:nvSpPr>
        <p:spPr>
          <a:xfrm>
            <a:off x="685800" y="1447800"/>
            <a:ext cx="7467600" cy="4495800"/>
          </a:xfrm>
          <a:ln/>
        </p:spPr>
        <p:style>
          <a:lnRef idx="1">
            <a:schemeClr val="accent3"/>
          </a:lnRef>
          <a:fillRef idx="2">
            <a:schemeClr val="accent3"/>
          </a:fillRef>
          <a:effectRef idx="1">
            <a:schemeClr val="accent3"/>
          </a:effectRef>
          <a:fontRef idx="minor">
            <a:schemeClr val="dk1"/>
          </a:fontRef>
        </p:style>
        <p:txBody>
          <a:bodyPr>
            <a:noAutofit/>
          </a:bodyPr>
          <a:lstStyle/>
          <a:p>
            <a:pPr marL="274320" indent="-274320" fontAlgn="auto">
              <a:lnSpc>
                <a:spcPct val="150000"/>
              </a:lnSpc>
              <a:spcAft>
                <a:spcPts val="0"/>
              </a:spcAft>
              <a:buFont typeface="Wingdings 2"/>
              <a:buChar char=""/>
              <a:defRPr/>
            </a:pPr>
            <a:r>
              <a:rPr lang="en-US" sz="1600" b="1" dirty="0" smtClean="0">
                <a:latin typeface="+mn-lt"/>
                <a:cs typeface="Arial" pitchFamily="34" charset="0"/>
              </a:rPr>
              <a:t>COMMERCIAL INFRASTRUTURE AT MANAPATTYPARAMBU </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RAMESWARAM WEST COMPOSITE HOUSING SCHEME </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STUDIO APARTMENTS, KAKKANAD</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CHILAVANNUR BUND ROAD WIDENING &amp; EXTENSION</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AMBEDKAR STADIUM REDEVELOPMENT</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PERMANENT EXHIBITION HALL AND CONVENTION CENTER AT JNI STADIUM</a:t>
            </a:r>
          </a:p>
          <a:p>
            <a:pPr marL="274320" indent="-274320" fontAlgn="auto">
              <a:lnSpc>
                <a:spcPct val="150000"/>
              </a:lnSpc>
              <a:spcAft>
                <a:spcPts val="0"/>
              </a:spcAft>
              <a:buFont typeface="Wingdings 2"/>
              <a:buChar char=""/>
              <a:defRPr/>
            </a:pPr>
            <a:r>
              <a:rPr lang="en-US" sz="1600" b="1" dirty="0" smtClean="0">
                <a:latin typeface="+mn-lt"/>
                <a:cs typeface="Arial" pitchFamily="34" charset="0"/>
              </a:rPr>
              <a:t>DEVELOPMENT OF ENTERTAINMENT CENTRE AT MARINEDRIVE VIZ., LAZER PARK,  TETHERED HELIUM BALOON ,  TUNNEL AQUARIUM , PASSENGER ROPEWAY ETC.</a:t>
            </a: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600" b="1" dirty="0" smtClean="0">
              <a:latin typeface="+mn-lt"/>
              <a:cs typeface="Arial" pitchFamily="34" charset="0"/>
            </a:endParaRPr>
          </a:p>
          <a:p>
            <a:pPr marL="274320" indent="-274320" fontAlgn="auto">
              <a:lnSpc>
                <a:spcPct val="150000"/>
              </a:lnSpc>
              <a:spcAft>
                <a:spcPts val="0"/>
              </a:spcAft>
              <a:buFont typeface="Wingdings" pitchFamily="2" charset="2"/>
              <a:buNone/>
              <a:defRPr/>
            </a:pPr>
            <a:endParaRPr lang="en-US" sz="1600" b="1" dirty="0">
              <a:latin typeface="+mn-lt"/>
              <a:cs typeface="Arial" pitchFamily="34" charset="0"/>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49155" name="Picture 4"/>
          <p:cNvPicPr>
            <a:picLocks noChangeAspect="1" noChangeArrowheads="1"/>
          </p:cNvPicPr>
          <p:nvPr/>
        </p:nvPicPr>
        <p:blipFill>
          <a:blip r:embed="rId3" cstate="print"/>
          <a:srcRect/>
          <a:stretch>
            <a:fillRect/>
          </a:stretch>
        </p:blipFill>
        <p:spPr bwMode="auto">
          <a:xfrm>
            <a:off x="990600" y="609600"/>
            <a:ext cx="7162800" cy="5486400"/>
          </a:xfrm>
          <a:prstGeom prst="rect">
            <a:avLst/>
          </a:prstGeom>
          <a:noFill/>
          <a:ln w="9525">
            <a:noFill/>
            <a:miter lim="800000"/>
            <a:headEnd/>
            <a:tailEnd/>
          </a:ln>
        </p:spPr>
      </p:pic>
      <p:sp>
        <p:nvSpPr>
          <p:cNvPr id="4" name="Slide Number Placeholder 3"/>
          <p:cNvSpPr>
            <a:spLocks noGrp="1"/>
          </p:cNvSpPr>
          <p:nvPr>
            <p:ph type="sldNum" sz="quarter" idx="15"/>
          </p:nvPr>
        </p:nvSpPr>
        <p:spPr/>
        <p:txBody>
          <a:bodyPr/>
          <a:lstStyle/>
          <a:p>
            <a:fld id="{D9422BCC-C4C2-4970-A2BC-3427CF15E3A6}"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60438"/>
          </a:xfrm>
        </p:spPr>
        <p:txBody>
          <a:bodyPr>
            <a:normAutofit fontScale="90000"/>
          </a:bodyPr>
          <a:lstStyle/>
          <a:p>
            <a:pPr algn="ctr"/>
            <a:r>
              <a:rPr lang="en-US" sz="3200" b="1" dirty="0" smtClean="0"/>
              <a:t>How development authorities evolved</a:t>
            </a:r>
            <a:endParaRPr lang="en-US" sz="3200" b="1" dirty="0">
              <a:latin typeface="+mn-lt"/>
            </a:endParaRPr>
          </a:p>
        </p:txBody>
      </p:sp>
      <p:sp>
        <p:nvSpPr>
          <p:cNvPr id="3" name="Content Placeholder 2"/>
          <p:cNvSpPr>
            <a:spLocks noGrp="1"/>
          </p:cNvSpPr>
          <p:nvPr>
            <p:ph sz="quarter" idx="1"/>
          </p:nvPr>
        </p:nvSpPr>
        <p:spPr>
          <a:xfrm>
            <a:off x="914400" y="1828800"/>
            <a:ext cx="7467600" cy="4419600"/>
          </a:xfrm>
        </p:spPr>
        <p:txBody>
          <a:bodyPr>
            <a:noAutofit/>
          </a:bodyPr>
          <a:lstStyle/>
          <a:p>
            <a:pPr algn="just"/>
            <a:r>
              <a:rPr lang="en-US" dirty="0" smtClean="0">
                <a:latin typeface="+mn-lt"/>
              </a:rPr>
              <a:t>ALSO LACKED POWER TO COORDINATE VARIOUS DEPARTMENTS, DEVELOPMENT AGENCIES THAT OPERATE IN THE AREA</a:t>
            </a:r>
          </a:p>
          <a:p>
            <a:pPr algn="just"/>
            <a:endParaRPr lang="en-US" dirty="0" smtClean="0">
              <a:latin typeface="+mn-lt"/>
            </a:endParaRPr>
          </a:p>
          <a:p>
            <a:pPr algn="just"/>
            <a:r>
              <a:rPr lang="en-US" dirty="0" smtClean="0">
                <a:latin typeface="+mn-lt"/>
              </a:rPr>
              <a:t>NEED FOR FORMULATING LONG RANGE DEVELOPMENT PLANS AND IMPLEMENTING THE PROPOSALS </a:t>
            </a:r>
          </a:p>
          <a:p>
            <a:pPr algn="just"/>
            <a:endParaRPr lang="en-US" sz="1100" dirty="0" smtClean="0">
              <a:latin typeface="+mn-lt"/>
            </a:endParaRPr>
          </a:p>
          <a:p>
            <a:pPr algn="just"/>
            <a:endParaRPr lang="en-US" sz="1100" dirty="0" smtClean="0">
              <a:latin typeface="+mn-lt"/>
            </a:endParaRPr>
          </a:p>
          <a:p>
            <a:pPr algn="just"/>
            <a:endParaRPr lang="en-US" sz="1100" dirty="0" smtClean="0">
              <a:latin typeface="+mn-lt"/>
            </a:endParaRPr>
          </a:p>
          <a:p>
            <a:pPr algn="just">
              <a:buNone/>
            </a:pPr>
            <a:endParaRPr lang="en-US" sz="1100" dirty="0" smtClean="0">
              <a:latin typeface="+mn-lt"/>
            </a:endParaRPr>
          </a:p>
          <a:p>
            <a:pPr algn="just"/>
            <a:endParaRPr lang="en-US" sz="1100" dirty="0" smtClean="0">
              <a:latin typeface="+mn-lt"/>
            </a:endParaRPr>
          </a:p>
          <a:p>
            <a:pPr algn="just"/>
            <a:endParaRPr lang="en-US" sz="1100" dirty="0" smtClean="0">
              <a:latin typeface="+mn-lt"/>
            </a:endParaRPr>
          </a:p>
          <a:p>
            <a:pPr algn="just"/>
            <a:endParaRPr lang="en-US" sz="1100" dirty="0">
              <a:latin typeface="+mn-lt"/>
            </a:endParaRPr>
          </a:p>
        </p:txBody>
      </p:sp>
      <p:sp>
        <p:nvSpPr>
          <p:cNvPr id="5" name="Slide Number Placeholder 4"/>
          <p:cNvSpPr>
            <a:spLocks noGrp="1"/>
          </p:cNvSpPr>
          <p:nvPr>
            <p:ph type="sldNum" sz="quarter" idx="15"/>
          </p:nvPr>
        </p:nvSpPr>
        <p:spPr>
          <a:xfrm>
            <a:off x="8305800" y="6019800"/>
            <a:ext cx="609600" cy="521208"/>
          </a:xfrm>
        </p:spPr>
        <p:txBody>
          <a:bodyPr/>
          <a:lstStyle/>
          <a:p>
            <a:fld id="{D9422BCC-C4C2-4970-A2BC-3427CF15E3A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4" cstate="print">
            <a:lum bright="20000"/>
          </a:blip>
          <a:srcRect/>
          <a:stretch>
            <a:fillRect/>
          </a:stretch>
        </p:blipFill>
        <p:spPr bwMode="auto">
          <a:xfrm>
            <a:off x="1905000" y="228600"/>
            <a:ext cx="4953000" cy="6324600"/>
          </a:xfrm>
          <a:prstGeom prst="rect">
            <a:avLst/>
          </a:prstGeom>
          <a:solidFill>
            <a:schemeClr val="tx1">
              <a:alpha val="0"/>
            </a:schemeClr>
          </a:solidFill>
          <a:ln w="9525">
            <a:noFill/>
            <a:miter lim="800000"/>
            <a:headEnd/>
            <a:tailEnd/>
          </a:ln>
        </p:spPr>
      </p:pic>
      <p:sp>
        <p:nvSpPr>
          <p:cNvPr id="4" name="Slide Number Placeholder 3"/>
          <p:cNvSpPr>
            <a:spLocks noGrp="1"/>
          </p:cNvSpPr>
          <p:nvPr>
            <p:ph type="sldNum" sz="quarter" idx="12"/>
          </p:nvPr>
        </p:nvSpPr>
        <p:spPr/>
        <p:txBody>
          <a:bodyPr/>
          <a:lstStyle/>
          <a:p>
            <a:fld id="{D9422BCC-C4C2-4970-A2BC-3427CF15E3A6}"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5222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cs typeface="Arial" pitchFamily="34" charset="0"/>
            </a:endParaRPr>
          </a:p>
        </p:txBody>
      </p:sp>
      <p:sp>
        <p:nvSpPr>
          <p:cNvPr id="5222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cs typeface="Arial" pitchFamily="34" charset="0"/>
            </a:endParaRPr>
          </a:p>
        </p:txBody>
      </p:sp>
      <p:pic>
        <p:nvPicPr>
          <p:cNvPr id="52229" name="Picture 8"/>
          <p:cNvPicPr>
            <a:picLocks noChangeAspect="1" noChangeArrowheads="1"/>
          </p:cNvPicPr>
          <p:nvPr/>
        </p:nvPicPr>
        <p:blipFill>
          <a:blip r:embed="rId3" cstate="print"/>
          <a:srcRect l="7184" r="6609"/>
          <a:stretch>
            <a:fillRect/>
          </a:stretch>
        </p:blipFill>
        <p:spPr bwMode="auto">
          <a:xfrm>
            <a:off x="457200" y="304800"/>
            <a:ext cx="4038600" cy="2819400"/>
          </a:xfrm>
          <a:prstGeom prst="rect">
            <a:avLst/>
          </a:prstGeom>
          <a:noFill/>
          <a:ln w="9525">
            <a:solidFill>
              <a:srgbClr val="7030A0"/>
            </a:solidFill>
            <a:miter lim="800000"/>
            <a:headEnd/>
            <a:tailEnd/>
          </a:ln>
        </p:spPr>
      </p:pic>
      <p:pic>
        <p:nvPicPr>
          <p:cNvPr id="10" name="Picture 9"/>
          <p:cNvPicPr/>
          <p:nvPr/>
        </p:nvPicPr>
        <p:blipFill>
          <a:blip r:embed="rId4" cstate="print"/>
          <a:stretch>
            <a:fillRect/>
          </a:stretch>
        </p:blipFill>
        <p:spPr bwMode="auto">
          <a:xfrm>
            <a:off x="4800600" y="304800"/>
            <a:ext cx="3886200" cy="2819400"/>
          </a:xfrm>
          <a:prstGeom prst="rect">
            <a:avLst/>
          </a:prstGeom>
          <a:noFill/>
          <a:ln>
            <a:solidFill>
              <a:schemeClr val="bg2">
                <a:lumMod val="50000"/>
              </a:schemeClr>
            </a:solidFill>
          </a:ln>
        </p:spPr>
      </p:pic>
      <p:pic>
        <p:nvPicPr>
          <p:cNvPr id="11" name="Picture 10" descr="C:\Users\Control\Desktop\TP4 projcets\AQUARIUM\images\5d-theater-company.gif"/>
          <p:cNvPicPr/>
          <p:nvPr/>
        </p:nvPicPr>
        <p:blipFill rotWithShape="1">
          <a:blip r:embed="rId5" cstate="print"/>
          <a:srcRect r="60179"/>
          <a:stretch/>
        </p:blipFill>
        <p:spPr bwMode="auto">
          <a:xfrm>
            <a:off x="533400" y="3429000"/>
            <a:ext cx="3962400" cy="2819400"/>
          </a:xfrm>
          <a:prstGeom prst="rect">
            <a:avLst/>
          </a:prstGeom>
          <a:noFill/>
          <a:ln>
            <a:solidFill>
              <a:schemeClr val="accent5">
                <a:lumMod val="75000"/>
              </a:schemeClr>
            </a:solidFill>
          </a:ln>
          <a:extLst/>
        </p:spPr>
      </p:pic>
      <p:pic>
        <p:nvPicPr>
          <p:cNvPr id="12" name="Picture 11" descr="C:\Users\Control\Desktop\TP4 projcets\AQUARIUM\images\imagesCAU6R1G0.jpg"/>
          <p:cNvPicPr/>
          <p:nvPr/>
        </p:nvPicPr>
        <p:blipFill>
          <a:blip r:embed="rId6" cstate="print"/>
          <a:srcRect/>
          <a:stretch>
            <a:fillRect/>
          </a:stretch>
        </p:blipFill>
        <p:spPr bwMode="auto">
          <a:xfrm>
            <a:off x="4800600" y="3429000"/>
            <a:ext cx="3962400" cy="2819400"/>
          </a:xfrm>
          <a:prstGeom prst="rect">
            <a:avLst/>
          </a:prstGeom>
          <a:noFill/>
          <a:ln>
            <a:solidFill>
              <a:schemeClr val="accent2">
                <a:lumMod val="75000"/>
              </a:schemeClr>
            </a:solidFill>
          </a:ln>
        </p:spPr>
      </p:pic>
      <p:sp>
        <p:nvSpPr>
          <p:cNvPr id="9" name="Slide Number Placeholder 8"/>
          <p:cNvSpPr>
            <a:spLocks noGrp="1"/>
          </p:cNvSpPr>
          <p:nvPr>
            <p:ph type="sldNum" sz="quarter" idx="15"/>
          </p:nvPr>
        </p:nvSpPr>
        <p:spPr/>
        <p:txBody>
          <a:bodyPr/>
          <a:lstStyle/>
          <a:p>
            <a:fld id="{D9422BCC-C4C2-4970-A2BC-3427CF15E3A6}"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6" name="Content Placeholder 5" descr="ropeway.jpg"/>
          <p:cNvPicPr>
            <a:picLocks noGrp="1" noChangeAspect="1"/>
          </p:cNvPicPr>
          <p:nvPr>
            <p:ph sz="quarter" idx="1"/>
          </p:nvPr>
        </p:nvPicPr>
        <p:blipFill>
          <a:blip r:embed="rId3" cstate="print"/>
          <a:stretch>
            <a:fillRect/>
          </a:stretch>
        </p:blipFill>
        <p:spPr>
          <a:xfrm>
            <a:off x="762000" y="609600"/>
            <a:ext cx="7651750" cy="5591175"/>
          </a:xfrm>
          <a:gradFill>
            <a:gsLst>
              <a:gs pos="0">
                <a:schemeClr val="accent1">
                  <a:tint val="66000"/>
                  <a:satMod val="160000"/>
                  <a:alpha val="6000"/>
                </a:schemeClr>
              </a:gs>
              <a:gs pos="50000">
                <a:schemeClr val="accent1">
                  <a:tint val="44500"/>
                  <a:satMod val="160000"/>
                </a:schemeClr>
              </a:gs>
              <a:gs pos="100000">
                <a:schemeClr val="accent1">
                  <a:tint val="23500"/>
                  <a:satMod val="160000"/>
                </a:schemeClr>
              </a:gs>
            </a:gsLst>
            <a:lin ang="5400000" scaled="0"/>
          </a:gradFill>
        </p:spPr>
      </p:pic>
      <p:sp>
        <p:nvSpPr>
          <p:cNvPr id="4" name="Slide Number Placeholder 3"/>
          <p:cNvSpPr>
            <a:spLocks noGrp="1"/>
          </p:cNvSpPr>
          <p:nvPr>
            <p:ph type="sldNum" sz="quarter" idx="15"/>
          </p:nvPr>
        </p:nvSpPr>
        <p:spPr/>
        <p:txBody>
          <a:bodyPr/>
          <a:lstStyle/>
          <a:p>
            <a:fld id="{D9422BCC-C4C2-4970-A2BC-3427CF15E3A6}"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304800"/>
            <a:ext cx="7848600" cy="1143000"/>
          </a:xfrm>
        </p:spPr>
        <p:txBody>
          <a:bodyPr>
            <a:normAutofit fontScale="90000"/>
          </a:bodyPr>
          <a:lstStyle/>
          <a:p>
            <a:pPr algn="ctr" fontAlgn="auto">
              <a:spcAft>
                <a:spcPts val="0"/>
              </a:spcAft>
              <a:defRPr/>
            </a:pPr>
            <a:r>
              <a:rPr lang="en-US" sz="4000" dirty="0" smtClean="0">
                <a:solidFill>
                  <a:schemeClr val="accent5">
                    <a:lumMod val="50000"/>
                  </a:schemeClr>
                </a:solidFill>
                <a:latin typeface="+mn-lt"/>
                <a:cs typeface="Arial" pitchFamily="34" charset="0"/>
              </a:rPr>
              <a:t>Projects proposed to be undertaken by GCDA</a:t>
            </a:r>
            <a:endParaRPr lang="en-US" sz="4000" dirty="0">
              <a:solidFill>
                <a:schemeClr val="accent5">
                  <a:lumMod val="50000"/>
                </a:schemeClr>
              </a:solidFill>
              <a:latin typeface="+mn-lt"/>
              <a:cs typeface="Arial" pitchFamily="34" charset="0"/>
            </a:endParaRPr>
          </a:p>
        </p:txBody>
      </p:sp>
      <p:sp>
        <p:nvSpPr>
          <p:cNvPr id="148483" name="Rectangle 3"/>
          <p:cNvSpPr>
            <a:spLocks noGrp="1" noChangeArrowheads="1"/>
          </p:cNvSpPr>
          <p:nvPr>
            <p:ph sz="quarter" idx="1"/>
          </p:nvPr>
        </p:nvSpPr>
        <p:spPr>
          <a:xfrm>
            <a:off x="990600" y="1600200"/>
            <a:ext cx="6705600" cy="4191000"/>
          </a:xfrm>
          <a:ln/>
        </p:spPr>
        <p:style>
          <a:lnRef idx="1">
            <a:schemeClr val="accent3"/>
          </a:lnRef>
          <a:fillRef idx="2">
            <a:schemeClr val="accent3"/>
          </a:fillRef>
          <a:effectRef idx="1">
            <a:schemeClr val="accent3"/>
          </a:effectRef>
          <a:fontRef idx="minor">
            <a:schemeClr val="dk1"/>
          </a:fontRef>
        </p:style>
        <p:txBody>
          <a:bodyPr>
            <a:noAutofit/>
          </a:bodyPr>
          <a:lstStyle/>
          <a:p>
            <a:pPr marL="274320" indent="-274320" fontAlgn="auto">
              <a:lnSpc>
                <a:spcPct val="150000"/>
              </a:lnSpc>
              <a:spcAft>
                <a:spcPts val="0"/>
              </a:spcAft>
              <a:buFont typeface="Wingdings 2"/>
              <a:buChar char=""/>
              <a:defRPr/>
            </a:pPr>
            <a:r>
              <a:rPr lang="en-US" sz="1800" b="1" dirty="0" smtClean="0">
                <a:latin typeface="+mn-lt"/>
                <a:cs typeface="Arial" pitchFamily="34" charset="0"/>
              </a:rPr>
              <a:t>OUTER RING ROAD</a:t>
            </a:r>
          </a:p>
          <a:p>
            <a:pPr>
              <a:lnSpc>
                <a:spcPct val="150000"/>
              </a:lnSpc>
              <a:buFont typeface="Wingdings 2"/>
              <a:buChar char=""/>
              <a:defRPr/>
            </a:pPr>
            <a:r>
              <a:rPr lang="en-US" sz="1800" b="1" dirty="0" smtClean="0">
                <a:cs typeface="Arial" pitchFamily="34" charset="0"/>
              </a:rPr>
              <a:t>SPORTS COMPLEX AT MUNDAMVELI</a:t>
            </a:r>
          </a:p>
          <a:p>
            <a:pPr>
              <a:lnSpc>
                <a:spcPct val="150000"/>
              </a:lnSpc>
              <a:buFont typeface="Wingdings 2"/>
              <a:buChar char=""/>
              <a:defRPr/>
            </a:pPr>
            <a:r>
              <a:rPr lang="en-US" sz="1800" b="1" dirty="0" smtClean="0">
                <a:cs typeface="Arial" pitchFamily="34" charset="0"/>
              </a:rPr>
              <a:t>KOCHI  HYGEIA VALLEY- THE HEALTHY CITY PROJECT</a:t>
            </a:r>
          </a:p>
          <a:p>
            <a:pPr marL="274320" indent="-274320" fontAlgn="auto">
              <a:lnSpc>
                <a:spcPct val="150000"/>
              </a:lnSpc>
              <a:spcAft>
                <a:spcPts val="0"/>
              </a:spcAft>
              <a:buFont typeface="Wingdings 2"/>
              <a:buChar char=""/>
              <a:defRPr/>
            </a:pPr>
            <a:r>
              <a:rPr lang="en-US" sz="1800" b="1" dirty="0" smtClean="0">
                <a:latin typeface="+mn-lt"/>
                <a:cs typeface="Arial" pitchFamily="34" charset="0"/>
              </a:rPr>
              <a:t>SATELLITE TOWNSHIP DEVELOPMENT  AT ALANGAD,NEDUMBASERRY,PUTHENCRUZ, CHELLANAM</a:t>
            </a:r>
          </a:p>
          <a:p>
            <a:pPr marL="274320" indent="-274320" fontAlgn="auto">
              <a:lnSpc>
                <a:spcPct val="150000"/>
              </a:lnSpc>
              <a:spcAft>
                <a:spcPts val="0"/>
              </a:spcAft>
              <a:buFont typeface="Wingdings 2"/>
              <a:buChar char=""/>
              <a:defRPr/>
            </a:pPr>
            <a:r>
              <a:rPr lang="en-US" sz="1800" b="1" dirty="0" smtClean="0">
                <a:solidFill>
                  <a:schemeClr val="tx1">
                    <a:lumMod val="85000"/>
                    <a:lumOff val="15000"/>
                  </a:schemeClr>
                </a:solidFill>
                <a:latin typeface="+mn-lt"/>
                <a:cs typeface="Arial" pitchFamily="34" charset="0"/>
              </a:rPr>
              <a:t>VENNALA LAND BANK DEVELOPMENT</a:t>
            </a:r>
          </a:p>
          <a:p>
            <a:pPr marL="274320" indent="-274320" fontAlgn="auto">
              <a:lnSpc>
                <a:spcPct val="150000"/>
              </a:lnSpc>
              <a:spcAft>
                <a:spcPts val="0"/>
              </a:spcAft>
              <a:buFont typeface="Wingdings 2"/>
              <a:buChar char=""/>
              <a:defRPr/>
            </a:pPr>
            <a:endParaRPr lang="en-US" sz="18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800" b="1" dirty="0" smtClean="0">
              <a:latin typeface="+mn-lt"/>
              <a:cs typeface="Arial" pitchFamily="34" charset="0"/>
            </a:endParaRPr>
          </a:p>
          <a:p>
            <a:pPr marL="274320" indent="-274320" fontAlgn="auto">
              <a:lnSpc>
                <a:spcPct val="150000"/>
              </a:lnSpc>
              <a:spcAft>
                <a:spcPts val="0"/>
              </a:spcAft>
              <a:buFont typeface="Wingdings 2"/>
              <a:buChar char=""/>
              <a:defRPr/>
            </a:pPr>
            <a:endParaRPr lang="en-US" sz="1800" b="1" dirty="0" smtClean="0">
              <a:latin typeface="+mn-lt"/>
              <a:cs typeface="Arial" pitchFamily="34" charset="0"/>
            </a:endParaRPr>
          </a:p>
          <a:p>
            <a:pPr marL="274320" indent="-274320" fontAlgn="auto">
              <a:lnSpc>
                <a:spcPct val="150000"/>
              </a:lnSpc>
              <a:spcAft>
                <a:spcPts val="0"/>
              </a:spcAft>
              <a:buFont typeface="Wingdings" pitchFamily="2" charset="2"/>
              <a:buNone/>
              <a:defRPr/>
            </a:pPr>
            <a:endParaRPr lang="en-US" sz="1800" b="1" dirty="0">
              <a:latin typeface="+mn-lt"/>
              <a:cs typeface="Arial" pitchFamily="34" charset="0"/>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pPr algn="ctr"/>
            <a:r>
              <a:rPr lang="en-US" sz="2800" b="1" dirty="0" smtClean="0">
                <a:solidFill>
                  <a:schemeClr val="accent6">
                    <a:lumMod val="50000"/>
                  </a:schemeClr>
                </a:solidFill>
                <a:latin typeface="+mn-lt"/>
              </a:rPr>
              <a:t>CHANGED SCENARIO IN THE CONTEXT OF 74</a:t>
            </a:r>
            <a:r>
              <a:rPr lang="en-US" sz="2800" b="1" baseline="30000" dirty="0" smtClean="0">
                <a:solidFill>
                  <a:schemeClr val="accent6">
                    <a:lumMod val="50000"/>
                  </a:schemeClr>
                </a:solidFill>
                <a:latin typeface="+mn-lt"/>
              </a:rPr>
              <a:t>TH</a:t>
            </a:r>
            <a:r>
              <a:rPr lang="en-US" sz="2800" b="1" dirty="0" smtClean="0">
                <a:solidFill>
                  <a:schemeClr val="accent6">
                    <a:lumMod val="50000"/>
                  </a:schemeClr>
                </a:solidFill>
                <a:latin typeface="+mn-lt"/>
              </a:rPr>
              <a:t> CAA </a:t>
            </a:r>
            <a:endParaRPr lang="en-US" sz="2800" b="1" dirty="0">
              <a:solidFill>
                <a:schemeClr val="accent6">
                  <a:lumMod val="50000"/>
                </a:schemeClr>
              </a:solidFill>
              <a:latin typeface="+mn-lt"/>
            </a:endParaRPr>
          </a:p>
        </p:txBody>
      </p:sp>
      <p:sp>
        <p:nvSpPr>
          <p:cNvPr id="3" name="Content Placeholder 2"/>
          <p:cNvSpPr>
            <a:spLocks noGrp="1"/>
          </p:cNvSpPr>
          <p:nvPr>
            <p:ph sz="quarter" idx="1"/>
          </p:nvPr>
        </p:nvSpPr>
        <p:spPr>
          <a:xfrm>
            <a:off x="457200" y="1524000"/>
            <a:ext cx="7924800" cy="4267200"/>
          </a:xfrm>
        </p:spPr>
        <p:txBody>
          <a:bodyPr>
            <a:noAutofit/>
          </a:bodyPr>
          <a:lstStyle/>
          <a:p>
            <a:pPr algn="just">
              <a:lnSpc>
                <a:spcPct val="160000"/>
              </a:lnSpc>
            </a:pPr>
            <a:r>
              <a:rPr lang="en-IN" sz="1600" b="1" dirty="0" smtClean="0">
                <a:latin typeface="+mn-lt"/>
              </a:rPr>
              <a:t>UNDER THE 74</a:t>
            </a:r>
            <a:r>
              <a:rPr lang="en-IN" sz="1600" b="1" baseline="30000" dirty="0" smtClean="0">
                <a:latin typeface="+mn-lt"/>
              </a:rPr>
              <a:t>TH</a:t>
            </a:r>
            <a:r>
              <a:rPr lang="en-IN" sz="1600" b="1" dirty="0" smtClean="0">
                <a:latin typeface="+mn-lt"/>
              </a:rPr>
              <a:t> AMENDMENT, TOWN PLANNING IS EXPLICITLY A FUNCTION OF THE ELECTED LOCAL BODY- HENCE ROLE OF DA AS A PLANNING BODY BECOMES QUESTIONABLE</a:t>
            </a:r>
          </a:p>
          <a:p>
            <a:pPr algn="just">
              <a:lnSpc>
                <a:spcPct val="160000"/>
              </a:lnSpc>
            </a:pPr>
            <a:r>
              <a:rPr lang="en-IN" sz="1600" b="1" dirty="0" smtClean="0">
                <a:latin typeface="+mn-lt"/>
              </a:rPr>
              <a:t>GOVT. ISSUED G.O TO TRANSFER  CERTAIN POWERS OF GCDA TO LSGIs</a:t>
            </a:r>
          </a:p>
          <a:p>
            <a:pPr algn="just">
              <a:lnSpc>
                <a:spcPct val="160000"/>
              </a:lnSpc>
            </a:pPr>
            <a:r>
              <a:rPr lang="en-US" sz="1600" b="1" dirty="0" smtClean="0">
                <a:latin typeface="+mn-lt"/>
              </a:rPr>
              <a:t>GOVT. ALSO ORDERED TO WIND UP ALL </a:t>
            </a:r>
            <a:r>
              <a:rPr lang="en-US" sz="1800" b="1" dirty="0" smtClean="0">
                <a:latin typeface="+mn-lt"/>
              </a:rPr>
              <a:t>DAs</a:t>
            </a:r>
            <a:r>
              <a:rPr lang="en-US" sz="1600" b="1" dirty="0" smtClean="0">
                <a:latin typeface="+mn-lt"/>
              </a:rPr>
              <a:t> IN THE STATE EXCEPT GCDA, GIDA AND TRIDA.</a:t>
            </a:r>
          </a:p>
          <a:p>
            <a:pPr>
              <a:lnSpc>
                <a:spcPct val="160000"/>
              </a:lnSpc>
            </a:pPr>
            <a:r>
              <a:rPr lang="en-IN" sz="1600" b="1" dirty="0" smtClean="0"/>
              <a:t>DESPITE THE 74</a:t>
            </a:r>
            <a:r>
              <a:rPr lang="en-IN" sz="1600" b="1" baseline="30000" dirty="0" smtClean="0"/>
              <a:t>TH</a:t>
            </a:r>
            <a:r>
              <a:rPr lang="en-IN" sz="1600" b="1" dirty="0" smtClean="0"/>
              <a:t> AMENDMENT, GOI HAS NOT WOUND UP THE BIGGEST DA OF ALL , THE DDA</a:t>
            </a:r>
          </a:p>
          <a:p>
            <a:pPr>
              <a:lnSpc>
                <a:spcPct val="160000"/>
              </a:lnSpc>
            </a:pPr>
            <a:r>
              <a:rPr lang="en-IN" sz="1600" b="1" dirty="0" smtClean="0"/>
              <a:t>DA s OF OTHER STATES OF THE COUNTRY  SUCH AS BMRDA, CMDA, HUDA, BDA  ETC. ALSO CONTINUE TO PERFORM THEIR DUTIES EVEN AFTER THE CAA.</a:t>
            </a:r>
            <a:endParaRPr lang="en-US" sz="1600" b="1" dirty="0" smtClean="0"/>
          </a:p>
          <a:p>
            <a:pPr algn="just">
              <a:lnSpc>
                <a:spcPct val="160000"/>
              </a:lnSpc>
            </a:pPr>
            <a:endParaRPr lang="en-US" sz="1600" b="1" dirty="0">
              <a:latin typeface="+mn-lt"/>
            </a:endParaRPr>
          </a:p>
        </p:txBody>
      </p:sp>
      <p:sp>
        <p:nvSpPr>
          <p:cNvPr id="6" name="Slide Number Placeholder 5"/>
          <p:cNvSpPr>
            <a:spLocks noGrp="1"/>
          </p:cNvSpPr>
          <p:nvPr>
            <p:ph type="sldNum" sz="quarter" idx="15"/>
          </p:nvPr>
        </p:nvSpPr>
        <p:spPr/>
        <p:txBody>
          <a:bodyPr/>
          <a:lstStyle/>
          <a:p>
            <a:fld id="{D9422BCC-C4C2-4970-A2BC-3427CF15E3A6}"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92162"/>
          </a:xfrm>
        </p:spPr>
        <p:txBody>
          <a:bodyPr>
            <a:normAutofit fontScale="90000"/>
          </a:bodyPr>
          <a:lstStyle/>
          <a:p>
            <a:r>
              <a:rPr lang="en-US" b="1" dirty="0" smtClean="0">
                <a:solidFill>
                  <a:schemeClr val="accent6">
                    <a:lumMod val="50000"/>
                  </a:schemeClr>
                </a:solidFill>
                <a:latin typeface="+mn-lt"/>
              </a:rPr>
              <a:t>SPATIAL PLANNING IN KOCHI AFTER CAA</a:t>
            </a:r>
            <a:endParaRPr lang="en-US" b="1" dirty="0">
              <a:solidFill>
                <a:schemeClr val="accent6">
                  <a:lumMod val="50000"/>
                </a:schemeClr>
              </a:solidFill>
              <a:latin typeface="+mn-lt"/>
            </a:endParaRPr>
          </a:p>
        </p:txBody>
      </p:sp>
      <p:sp>
        <p:nvSpPr>
          <p:cNvPr id="3" name="Content Placeholder 2"/>
          <p:cNvSpPr>
            <a:spLocks noGrp="1"/>
          </p:cNvSpPr>
          <p:nvPr>
            <p:ph sz="quarter" idx="1"/>
          </p:nvPr>
        </p:nvSpPr>
        <p:spPr>
          <a:xfrm>
            <a:off x="381000" y="1447800"/>
            <a:ext cx="7924800" cy="4572000"/>
          </a:xfrm>
        </p:spPr>
        <p:txBody>
          <a:bodyPr>
            <a:normAutofit fontScale="92500" lnSpcReduction="10000"/>
          </a:bodyPr>
          <a:lstStyle/>
          <a:p>
            <a:pPr algn="just">
              <a:lnSpc>
                <a:spcPct val="200000"/>
              </a:lnSpc>
            </a:pPr>
            <a:r>
              <a:rPr lang="en-US" sz="2000" b="1" dirty="0" smtClean="0">
                <a:latin typeface="+mn-lt"/>
              </a:rPr>
              <a:t>SINCE POWERS ON TOWN PLANNING WERE TRANSFERRED TO LSGIs,  GCDA WAS UNABLE TO PROCEED WITH NEW SPATIAL PLANNING ASSIGNMENTS AND CARRYOUT REVISIONS FOR THE EXISTING PLANS</a:t>
            </a:r>
          </a:p>
          <a:p>
            <a:pPr algn="just">
              <a:lnSpc>
                <a:spcPct val="200000"/>
              </a:lnSpc>
            </a:pPr>
            <a:r>
              <a:rPr lang="en-US" sz="2000" b="1" dirty="0" smtClean="0">
                <a:latin typeface="+mn-lt"/>
              </a:rPr>
              <a:t> COC ATTEMPTED TO REVISE THE STRUCTURE PLAN FOR CENTRAL CITY JOINTLY WITH OTHER CONSTITUENT LOCAL BODIES</a:t>
            </a:r>
            <a:endParaRPr lang="en-US" sz="2000" b="1" dirty="0">
              <a:latin typeface="+mn-lt"/>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924800" cy="4873752"/>
          </a:xfrm>
        </p:spPr>
        <p:txBody>
          <a:bodyPr>
            <a:normAutofit fontScale="92500" lnSpcReduction="10000"/>
          </a:bodyPr>
          <a:lstStyle/>
          <a:p>
            <a:pPr algn="just">
              <a:lnSpc>
                <a:spcPct val="150000"/>
              </a:lnSpc>
            </a:pPr>
            <a:r>
              <a:rPr lang="en-US" sz="2000" b="1" dirty="0" smtClean="0">
                <a:latin typeface="+mn-lt"/>
              </a:rPr>
              <a:t>LATER GOVT. ENTRUSTED THE T &amp; CP DEPT. TO REVISE THE STRUCTURE PLAN AND PREPARE A NEW DEVELOPMENT PLAN FOR KOCHI.</a:t>
            </a:r>
          </a:p>
          <a:p>
            <a:pPr algn="just">
              <a:lnSpc>
                <a:spcPct val="150000"/>
              </a:lnSpc>
            </a:pPr>
            <a:r>
              <a:rPr lang="en-US" sz="2000" b="1" dirty="0" smtClean="0">
                <a:latin typeface="+mn-lt"/>
              </a:rPr>
              <a:t>THE PREPARATION OF THE DEVELOPMENT PLAN IS IN A PROGRESSING STATE</a:t>
            </a:r>
          </a:p>
          <a:p>
            <a:pPr algn="just">
              <a:lnSpc>
                <a:spcPct val="150000"/>
              </a:lnSpc>
            </a:pPr>
            <a:r>
              <a:rPr lang="en-US" sz="2000" b="1" dirty="0" smtClean="0">
                <a:latin typeface="+mn-lt"/>
              </a:rPr>
              <a:t>GOVT. HAVE CONSTITUTED A JTPC TO PUBLISH AND PERFORM OTHER PROCEEDINGS OF THE DEVELOPMENT PLAN.</a:t>
            </a:r>
          </a:p>
          <a:p>
            <a:pPr algn="just">
              <a:lnSpc>
                <a:spcPct val="150000"/>
              </a:lnSpc>
            </a:pPr>
            <a:r>
              <a:rPr lang="en-US" sz="2000" b="1" dirty="0" smtClean="0">
                <a:latin typeface="+mn-lt"/>
              </a:rPr>
              <a:t>GCDA HAS NOT BEEN ASSIGNED ANY DUTY OR RESPONSIBILITY IN THE PROCESS OF PREPARING THE DEV. PLAN</a:t>
            </a:r>
            <a:endParaRPr lang="en-US" sz="2000" b="1" dirty="0">
              <a:latin typeface="+mn-lt"/>
            </a:endParaRPr>
          </a:p>
        </p:txBody>
      </p:sp>
      <p:sp>
        <p:nvSpPr>
          <p:cNvPr id="5" name="Title 1"/>
          <p:cNvSpPr>
            <a:spLocks noGrp="1"/>
          </p:cNvSpPr>
          <p:nvPr>
            <p:ph type="title"/>
          </p:nvPr>
        </p:nvSpPr>
        <p:spPr>
          <a:xfrm>
            <a:off x="457200" y="274638"/>
            <a:ext cx="8153400" cy="868362"/>
          </a:xfrm>
        </p:spPr>
        <p:txBody>
          <a:bodyPr>
            <a:normAutofit fontScale="90000"/>
          </a:bodyPr>
          <a:lstStyle/>
          <a:p>
            <a:r>
              <a:rPr lang="en-US" sz="2800" b="1" dirty="0" smtClean="0">
                <a:solidFill>
                  <a:schemeClr val="accent6">
                    <a:lumMod val="50000"/>
                  </a:schemeClr>
                </a:solidFill>
              </a:rPr>
              <a:t>SPATIAL PLANNING IN KOCHI AFTER CAA</a:t>
            </a:r>
            <a:endParaRPr lang="en-US" sz="2600" b="1" dirty="0">
              <a:solidFill>
                <a:schemeClr val="accent6">
                  <a:lumMod val="50000"/>
                </a:schemeClr>
              </a:solidFill>
              <a:latin typeface="+mn-lt"/>
            </a:endParaRPr>
          </a:p>
        </p:txBody>
      </p:sp>
      <p:sp>
        <p:nvSpPr>
          <p:cNvPr id="6" name="Slide Number Placeholder 5"/>
          <p:cNvSpPr>
            <a:spLocks noGrp="1"/>
          </p:cNvSpPr>
          <p:nvPr>
            <p:ph type="sldNum" sz="quarter" idx="15"/>
          </p:nvPr>
        </p:nvSpPr>
        <p:spPr/>
        <p:txBody>
          <a:bodyPr/>
          <a:lstStyle/>
          <a:p>
            <a:fld id="{D9422BCC-C4C2-4970-A2BC-3427CF15E3A6}"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984248"/>
            <a:ext cx="8001000" cy="3578352"/>
          </a:xfrm>
        </p:spPr>
        <p:txBody>
          <a:bodyPr>
            <a:normAutofit fontScale="85000" lnSpcReduction="10000"/>
          </a:bodyPr>
          <a:lstStyle/>
          <a:p>
            <a:pPr algn="just">
              <a:lnSpc>
                <a:spcPct val="200000"/>
              </a:lnSpc>
            </a:pPr>
            <a:r>
              <a:rPr lang="en-US" sz="2000" b="1" dirty="0" smtClean="0">
                <a:latin typeface="+mn-lt"/>
              </a:rPr>
              <a:t>REGARDING NEW </a:t>
            </a:r>
            <a:r>
              <a:rPr lang="en-US" sz="2000" b="1" dirty="0" smtClean="0">
                <a:solidFill>
                  <a:srgbClr val="FF0000"/>
                </a:solidFill>
                <a:latin typeface="+mn-lt"/>
              </a:rPr>
              <a:t>DETAILED PLANNING SCHEME </a:t>
            </a:r>
            <a:r>
              <a:rPr lang="en-US" sz="2000" b="1" dirty="0" smtClean="0">
                <a:latin typeface="+mn-lt"/>
              </a:rPr>
              <a:t>FORMULATION  AND IMPLEMENTATION OF DTP SCHEMES NO MUCH EFFORT HAVE BEEN MADE BY THE COC.</a:t>
            </a:r>
          </a:p>
          <a:p>
            <a:pPr algn="just">
              <a:lnSpc>
                <a:spcPct val="200000"/>
              </a:lnSpc>
            </a:pPr>
            <a:r>
              <a:rPr lang="en-US" sz="2000" b="1" dirty="0" smtClean="0">
                <a:latin typeface="+mn-lt"/>
              </a:rPr>
              <a:t>LACK OF EXPERTISE IN SPATIAL PLANNING,  SHORTAGE OF MAN POWER ETC. COULD BE THE REASON FOR NOT PERFORMING THE DUTIES  TRANSFERRED VIDE CAA.</a:t>
            </a:r>
            <a:endParaRPr lang="en-US" sz="2000" b="1" dirty="0">
              <a:latin typeface="+mn-lt"/>
            </a:endParaRPr>
          </a:p>
        </p:txBody>
      </p:sp>
      <p:sp>
        <p:nvSpPr>
          <p:cNvPr id="5" name="Title 1"/>
          <p:cNvSpPr>
            <a:spLocks noGrp="1"/>
          </p:cNvSpPr>
          <p:nvPr>
            <p:ph type="title"/>
          </p:nvPr>
        </p:nvSpPr>
        <p:spPr>
          <a:xfrm>
            <a:off x="457200" y="609600"/>
            <a:ext cx="8229600" cy="808038"/>
          </a:xfrm>
        </p:spPr>
        <p:txBody>
          <a:bodyPr>
            <a:normAutofit fontScale="90000"/>
          </a:bodyPr>
          <a:lstStyle/>
          <a:p>
            <a:pPr algn="ctr"/>
            <a:r>
              <a:rPr lang="en-US" b="1" dirty="0" smtClean="0">
                <a:solidFill>
                  <a:schemeClr val="accent6">
                    <a:lumMod val="50000"/>
                  </a:schemeClr>
                </a:solidFill>
              </a:rPr>
              <a:t>SPATIAL PLANNING IN KOCHI AFTER CAA</a:t>
            </a:r>
            <a:endParaRPr lang="en-US" b="1" dirty="0">
              <a:solidFill>
                <a:schemeClr val="accent6">
                  <a:lumMod val="50000"/>
                </a:schemeClr>
              </a:solidFill>
              <a:latin typeface="+mn-lt"/>
            </a:endParaRPr>
          </a:p>
        </p:txBody>
      </p:sp>
      <p:sp>
        <p:nvSpPr>
          <p:cNvPr id="6" name="Slide Number Placeholder 5"/>
          <p:cNvSpPr>
            <a:spLocks noGrp="1"/>
          </p:cNvSpPr>
          <p:nvPr>
            <p:ph type="sldNum" sz="quarter" idx="15"/>
          </p:nvPr>
        </p:nvSpPr>
        <p:spPr/>
        <p:txBody>
          <a:bodyPr/>
          <a:lstStyle/>
          <a:p>
            <a:fld id="{D9422BCC-C4C2-4970-A2BC-3427CF15E3A6}"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305800" cy="4873752"/>
          </a:xfrm>
        </p:spPr>
        <p:txBody>
          <a:bodyPr>
            <a:normAutofit fontScale="77500" lnSpcReduction="20000"/>
          </a:bodyPr>
          <a:lstStyle/>
          <a:p>
            <a:pPr algn="just">
              <a:lnSpc>
                <a:spcPct val="200000"/>
              </a:lnSpc>
            </a:pPr>
            <a:r>
              <a:rPr lang="en-US" sz="2000" b="1" dirty="0" smtClean="0">
                <a:latin typeface="+mn-lt"/>
              </a:rPr>
              <a:t>THE EXISTING STRUCTURE PLAN FOR KOCHI WHICH IS STILL IN FORCE HAD THE HORIZON YEAR 2001, AND CITY HAD WITNESSED SEVERAL CHANGES SINCE THEN </a:t>
            </a:r>
          </a:p>
          <a:p>
            <a:pPr algn="just">
              <a:lnSpc>
                <a:spcPct val="200000"/>
              </a:lnSpc>
            </a:pPr>
            <a:r>
              <a:rPr lang="en-US" sz="2000" b="1" dirty="0" smtClean="0">
                <a:latin typeface="+mn-lt"/>
              </a:rPr>
              <a:t>SOME  EXAMPLES LIKE THE ICTT PROJECT AT VALLARPADOM,  MASSIVE IT INFRASTRUCTURE DEVELOPMENTS, LARGE SCALE DEVELOPMENTS AT PUTHUVYPIN, METRO RAIL  ETC. ARE DEFENITE TO ALTER THE  FUTURE CITY SCAPE.</a:t>
            </a:r>
          </a:p>
          <a:p>
            <a:pPr algn="just">
              <a:lnSpc>
                <a:spcPct val="200000"/>
              </a:lnSpc>
            </a:pPr>
            <a:r>
              <a:rPr lang="en-US" sz="2000" b="1" dirty="0" smtClean="0">
                <a:solidFill>
                  <a:srgbClr val="FF0000"/>
                </a:solidFill>
                <a:latin typeface="+mn-lt"/>
              </a:rPr>
              <a:t>ITS ESSENTIAL TO HAVE A NEW DEVELOPMENT PLAN IMMEDIATELY ACCOMMODATING THE IMPACT OF THESE INVESTMENTS THAT CITY IS WITNESSING.</a:t>
            </a:r>
            <a:endParaRPr lang="en-US" sz="2000" b="1" dirty="0">
              <a:solidFill>
                <a:srgbClr val="FF0000"/>
              </a:solidFill>
              <a:latin typeface="+mn-lt"/>
            </a:endParaRPr>
          </a:p>
        </p:txBody>
      </p:sp>
      <p:sp>
        <p:nvSpPr>
          <p:cNvPr id="5" name="Title 1"/>
          <p:cNvSpPr>
            <a:spLocks noGrp="1"/>
          </p:cNvSpPr>
          <p:nvPr>
            <p:ph type="title"/>
          </p:nvPr>
        </p:nvSpPr>
        <p:spPr>
          <a:xfrm>
            <a:off x="457200" y="274638"/>
            <a:ext cx="8382000" cy="1143000"/>
          </a:xfrm>
        </p:spPr>
        <p:txBody>
          <a:bodyPr>
            <a:normAutofit/>
          </a:bodyPr>
          <a:lstStyle/>
          <a:p>
            <a:pPr algn="ctr"/>
            <a:r>
              <a:rPr lang="en-US" b="1" dirty="0" smtClean="0">
                <a:solidFill>
                  <a:schemeClr val="accent6">
                    <a:lumMod val="50000"/>
                  </a:schemeClr>
                </a:solidFill>
              </a:rPr>
              <a:t>SPATIAL PLANNING IN KOCHI AFTER CAA</a:t>
            </a:r>
            <a:endParaRPr lang="en-US" b="1" dirty="0">
              <a:solidFill>
                <a:schemeClr val="accent6">
                  <a:lumMod val="50000"/>
                </a:schemeClr>
              </a:solidFill>
              <a:latin typeface="+mn-lt"/>
            </a:endParaRPr>
          </a:p>
        </p:txBody>
      </p:sp>
      <p:sp>
        <p:nvSpPr>
          <p:cNvPr id="6" name="Slide Number Placeholder 5"/>
          <p:cNvSpPr>
            <a:spLocks noGrp="1"/>
          </p:cNvSpPr>
          <p:nvPr>
            <p:ph type="sldNum" sz="quarter" idx="15"/>
          </p:nvPr>
        </p:nvSpPr>
        <p:spPr/>
        <p:txBody>
          <a:bodyPr/>
          <a:lstStyle/>
          <a:p>
            <a:fld id="{D9422BCC-C4C2-4970-A2BC-3427CF15E3A6}"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latin typeface="+mn-lt"/>
              </a:rPr>
              <a:t>VIEW ON THE NEW DAs</a:t>
            </a:r>
            <a:endParaRPr lang="en-US" b="1" dirty="0">
              <a:solidFill>
                <a:schemeClr val="accent6">
                  <a:lumMod val="50000"/>
                </a:schemeClr>
              </a:solidFill>
              <a:latin typeface="+mn-lt"/>
            </a:endParaRPr>
          </a:p>
        </p:txBody>
      </p:sp>
      <p:sp>
        <p:nvSpPr>
          <p:cNvPr id="3" name="Content Placeholder 2"/>
          <p:cNvSpPr>
            <a:spLocks noGrp="1"/>
          </p:cNvSpPr>
          <p:nvPr>
            <p:ph sz="quarter" idx="1"/>
          </p:nvPr>
        </p:nvSpPr>
        <p:spPr>
          <a:xfrm>
            <a:off x="457200" y="1600200"/>
            <a:ext cx="8153400" cy="4873752"/>
          </a:xfrm>
        </p:spPr>
        <p:txBody>
          <a:bodyPr>
            <a:normAutofit fontScale="85000" lnSpcReduction="10000"/>
          </a:bodyPr>
          <a:lstStyle/>
          <a:p>
            <a:pPr algn="just">
              <a:lnSpc>
                <a:spcPct val="200000"/>
              </a:lnSpc>
            </a:pPr>
            <a:r>
              <a:rPr lang="en-GB" sz="2000" b="1" kern="0" dirty="0" smtClean="0">
                <a:effectLst>
                  <a:outerShdw blurRad="38100" dist="38100" dir="2700000" algn="tl">
                    <a:srgbClr val="FFFFFF"/>
                  </a:outerShdw>
                </a:effectLst>
                <a:latin typeface="+mn-lt"/>
              </a:rPr>
              <a:t>KERALA MUNICIPALITY ACT 1994 (KMA 1994) ALREADY HAS PROVISIONS FOR THE CONSTITUTION OF METROPOLITAN PLANNING COMMITTEES (MPCS).</a:t>
            </a:r>
          </a:p>
          <a:p>
            <a:pPr algn="just">
              <a:lnSpc>
                <a:spcPct val="200000"/>
              </a:lnSpc>
            </a:pPr>
            <a:r>
              <a:rPr lang="en-GB" sz="2000" b="1" kern="0" dirty="0" smtClean="0">
                <a:effectLst>
                  <a:outerShdw blurRad="38100" dist="38100" dir="2700000" algn="tl">
                    <a:srgbClr val="FFFFFF"/>
                  </a:outerShdw>
                </a:effectLst>
                <a:latin typeface="+mn-lt"/>
              </a:rPr>
              <a:t>MPC SHALL BE CONSTITUTED FOR KOCHI METROPOLITAN AREA AS PER THE PROVISIONS IN THE KMA 1994. </a:t>
            </a:r>
          </a:p>
          <a:p>
            <a:pPr algn="just">
              <a:lnSpc>
                <a:spcPct val="200000"/>
              </a:lnSpc>
            </a:pPr>
            <a:r>
              <a:rPr lang="en-US" sz="2000" b="1" kern="0" dirty="0" smtClean="0">
                <a:effectLst>
                  <a:outerShdw blurRad="38100" dist="38100" dir="2700000" algn="tl">
                    <a:srgbClr val="FFFFFF"/>
                  </a:outerShdw>
                </a:effectLst>
                <a:latin typeface="+mn-lt"/>
              </a:rPr>
              <a:t>THE MPC WILL BE THE AGENCY RESPONSIBLE FOR PREPARING THE DRAFT DEVELOPMENT PLAN FOR THE METROPOLITAN AREA.</a:t>
            </a:r>
          </a:p>
          <a:p>
            <a:pPr algn="just">
              <a:lnSpc>
                <a:spcPct val="200000"/>
              </a:lnSpc>
            </a:pPr>
            <a:endParaRPr lang="en-US" sz="2000" b="1" dirty="0">
              <a:latin typeface="+mn-lt"/>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pPr algn="ctr"/>
            <a:r>
              <a:rPr lang="en-US" b="1" dirty="0" smtClean="0">
                <a:solidFill>
                  <a:schemeClr val="accent6">
                    <a:lumMod val="50000"/>
                  </a:schemeClr>
                </a:solidFill>
                <a:latin typeface="+mn-lt"/>
              </a:rPr>
              <a:t>HISTORY OF PLANNING ORGANISATIONS IN KOCHI </a:t>
            </a:r>
            <a:endParaRPr lang="en-US" b="1" dirty="0">
              <a:solidFill>
                <a:schemeClr val="accent6">
                  <a:lumMod val="50000"/>
                </a:schemeClr>
              </a:solidFill>
              <a:latin typeface="+mn-lt"/>
            </a:endParaRPr>
          </a:p>
        </p:txBody>
      </p:sp>
      <p:sp>
        <p:nvSpPr>
          <p:cNvPr id="3" name="Content Placeholder 2"/>
          <p:cNvSpPr>
            <a:spLocks noGrp="1"/>
          </p:cNvSpPr>
          <p:nvPr>
            <p:ph sz="quarter" idx="1"/>
          </p:nvPr>
        </p:nvSpPr>
        <p:spPr>
          <a:xfrm>
            <a:off x="457200" y="1600200"/>
            <a:ext cx="8153400" cy="4873752"/>
          </a:xfrm>
        </p:spPr>
        <p:txBody>
          <a:bodyPr>
            <a:normAutofit/>
          </a:bodyPr>
          <a:lstStyle/>
          <a:p>
            <a:pPr algn="just">
              <a:buFont typeface="Wingdings" pitchFamily="2" charset="2"/>
              <a:buChar char="q"/>
            </a:pPr>
            <a:r>
              <a:rPr lang="en-US" sz="2000" dirty="0" smtClean="0">
                <a:latin typeface="+mn-lt"/>
              </a:rPr>
              <a:t>COCHIN TOWN PLANNING TRUST WAS THE FIRST PLANNING BODY CREATED IN 1963 </a:t>
            </a:r>
            <a:r>
              <a:rPr lang="en-US" sz="2000" dirty="0" smtClean="0"/>
              <a:t>UNDER PROVISIONS OF TOWN PLANNING ACT </a:t>
            </a:r>
          </a:p>
          <a:p>
            <a:pPr algn="just">
              <a:buFont typeface="Wingdings" pitchFamily="2" charset="2"/>
              <a:buChar char="q"/>
            </a:pPr>
            <a:r>
              <a:rPr lang="en-US" sz="2000" dirty="0" smtClean="0"/>
              <a:t>CTPT WAS CREATED TO </a:t>
            </a:r>
            <a:r>
              <a:rPr lang="en-US" sz="2000" dirty="0" smtClean="0">
                <a:latin typeface="+mn-lt"/>
              </a:rPr>
              <a:t>IMPLEMENT THE INTERIM DEVELOPMENT PLAN FOR KOCHI PREPARED BY TOWN PLANNING DEPT. </a:t>
            </a:r>
          </a:p>
          <a:p>
            <a:pPr algn="just">
              <a:buFont typeface="Wingdings" pitchFamily="2" charset="2"/>
              <a:buChar char="q"/>
            </a:pPr>
            <a:r>
              <a:rPr lang="en-US" sz="2000" dirty="0" smtClean="0"/>
              <a:t>THE INTERIM DEVELOPMENT PLAN WAS LATER UPDATED AND THE DEVELOPMENT PLAN FOR COCHIN REGION WAS PREPARED </a:t>
            </a:r>
            <a:endParaRPr lang="en-US" sz="2000" dirty="0" smtClean="0">
              <a:latin typeface="+mn-lt"/>
            </a:endParaRPr>
          </a:p>
          <a:p>
            <a:pPr algn="just">
              <a:buFont typeface="Wingdings" pitchFamily="2" charset="2"/>
              <a:buChar char="q"/>
            </a:pPr>
            <a:r>
              <a:rPr lang="en-US" sz="2000" dirty="0" smtClean="0">
                <a:latin typeface="+mn-lt"/>
              </a:rPr>
              <a:t>GCDA WAS CONSTITUTED IN 1976 TO IMPLEMENT THIS REGIONAL DEVELOPMENT PLAN</a:t>
            </a:r>
          </a:p>
          <a:p>
            <a:pPr algn="just">
              <a:buFont typeface="Wingdings" pitchFamily="2" charset="2"/>
              <a:buChar char="q"/>
            </a:pPr>
            <a:r>
              <a:rPr lang="en-US" sz="2000" dirty="0" smtClean="0">
                <a:latin typeface="+mn-lt"/>
              </a:rPr>
              <a:t>IN 1994 THE ISLAND REGION WAS SEPERATED FROM GCDA AND GIDA WAS CONSTITUTED FOR EFFECTING AN INTEGRATED DEVELOPMENT OF ISLANDS OF KOCHI.</a:t>
            </a:r>
            <a:endParaRPr lang="en-US" sz="2000" dirty="0">
              <a:latin typeface="+mn-lt"/>
            </a:endParaRPr>
          </a:p>
        </p:txBody>
      </p:sp>
      <p:sp>
        <p:nvSpPr>
          <p:cNvPr id="5" name="Slide Number Placeholder 4"/>
          <p:cNvSpPr>
            <a:spLocks noGrp="1"/>
          </p:cNvSpPr>
          <p:nvPr>
            <p:ph type="sldNum" sz="quarter" idx="15"/>
          </p:nvPr>
        </p:nvSpPr>
        <p:spPr>
          <a:xfrm>
            <a:off x="8534400" y="6336792"/>
            <a:ext cx="609600" cy="521208"/>
          </a:xfrm>
        </p:spPr>
        <p:txBody>
          <a:bodyPr/>
          <a:lstStyle/>
          <a:p>
            <a:fld id="{D9422BCC-C4C2-4970-A2BC-3427CF15E3A6}"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295400"/>
            <a:ext cx="8229600" cy="5029200"/>
          </a:xfrm>
        </p:spPr>
        <p:txBody>
          <a:bodyPr>
            <a:normAutofit fontScale="55000" lnSpcReduction="20000"/>
          </a:bodyPr>
          <a:lstStyle/>
          <a:p>
            <a:pPr algn="just">
              <a:lnSpc>
                <a:spcPct val="200000"/>
              </a:lnSpc>
              <a:buFont typeface="Wingdings" pitchFamily="2" charset="2"/>
              <a:buChar char="v"/>
            </a:pPr>
            <a:r>
              <a:rPr lang="en-US" sz="2000" b="1" dirty="0" smtClean="0">
                <a:latin typeface="+mn-lt"/>
              </a:rPr>
              <a:t> </a:t>
            </a:r>
            <a:r>
              <a:rPr lang="en-US" sz="2900" b="1" dirty="0" smtClean="0">
                <a:latin typeface="+mn-lt"/>
              </a:rPr>
              <a:t>ELEVATE GCDA TO KMRDA AND NOTIFY IT’S NEW AREA OF JURISDICTION    INCLUDING GIDA AREA AND DEFINE FUNCTIONS </a:t>
            </a:r>
          </a:p>
          <a:p>
            <a:pPr algn="just">
              <a:lnSpc>
                <a:spcPct val="200000"/>
              </a:lnSpc>
              <a:buFont typeface="Wingdings" pitchFamily="2" charset="2"/>
              <a:buChar char="v"/>
            </a:pPr>
            <a:r>
              <a:rPr lang="en-GB" sz="2900" b="1" kern="0" dirty="0" smtClean="0">
                <a:effectLst>
                  <a:outerShdw blurRad="38100" dist="38100" dir="2700000" algn="tl">
                    <a:srgbClr val="FFFFFF"/>
                  </a:outerShdw>
                </a:effectLst>
                <a:latin typeface="+mn-lt"/>
              </a:rPr>
              <a:t> KMRDA SHALL BE MADE AS THE TECHNICAL SECRETARIAT OF  THE MPC</a:t>
            </a:r>
            <a:endParaRPr lang="en-US" sz="2900" b="1" dirty="0" smtClean="0">
              <a:latin typeface="+mn-lt"/>
            </a:endParaRPr>
          </a:p>
          <a:p>
            <a:pPr algn="just">
              <a:lnSpc>
                <a:spcPct val="200000"/>
              </a:lnSpc>
              <a:buFont typeface="Wingdings" pitchFamily="2" charset="2"/>
              <a:buChar char="v"/>
            </a:pPr>
            <a:r>
              <a:rPr lang="en-GB" sz="2900" b="1" kern="0" dirty="0" smtClean="0">
                <a:effectLst>
                  <a:outerShdw blurRad="38100" dist="38100" dir="2700000" algn="tl">
                    <a:srgbClr val="FFFFFF"/>
                  </a:outerShdw>
                </a:effectLst>
                <a:latin typeface="+mn-lt"/>
              </a:rPr>
              <a:t> KMRDA SHOULD BE MANDATED TO IMPLEMENT LARGE SCALE  PROJECTS </a:t>
            </a:r>
            <a:r>
              <a:rPr lang="en-GB" sz="2900" b="1" kern="0" dirty="0" smtClean="0">
                <a:effectLst>
                  <a:outerShdw blurRad="38100" dist="38100" dir="2700000" algn="tl">
                    <a:srgbClr val="FFFFFF"/>
                  </a:outerShdw>
                </a:effectLst>
              </a:rPr>
              <a:t> </a:t>
            </a:r>
            <a:r>
              <a:rPr lang="en-GB" sz="2900" b="1" kern="0" dirty="0" smtClean="0">
                <a:effectLst>
                  <a:outerShdw blurRad="38100" dist="38100" dir="2700000" algn="tl">
                    <a:srgbClr val="FFFFFF"/>
                  </a:outerShdw>
                </a:effectLst>
                <a:latin typeface="+mn-lt"/>
              </a:rPr>
              <a:t>AND CENTRALLY SPONSORED PROJECTS IN THE REGION . RESPONSIBILITY OF IMPLEMENTING SMALLER PROJECTS SHOULD BE VESTED WITH LSGIs THEMSELVES AS ENVISAGED IN THE 73RD AND 74TH CAA , KPR ACT 1994 AND THE KMA 1994.</a:t>
            </a:r>
            <a:endParaRPr lang="en-US" sz="2900" b="1" kern="0" dirty="0" smtClean="0">
              <a:effectLst>
                <a:outerShdw blurRad="38100" dist="38100" dir="2700000" algn="tl">
                  <a:srgbClr val="FFFFFF"/>
                </a:outerShdw>
              </a:effectLst>
              <a:latin typeface="+mn-lt"/>
            </a:endParaRPr>
          </a:p>
          <a:p>
            <a:pPr algn="just">
              <a:lnSpc>
                <a:spcPct val="200000"/>
              </a:lnSpc>
              <a:buNone/>
            </a:pPr>
            <a:endParaRPr lang="en-GB" sz="2000" b="1" kern="0" dirty="0" smtClean="0">
              <a:effectLst>
                <a:outerShdw blurRad="38100" dist="38100" dir="2700000" algn="tl">
                  <a:srgbClr val="FFFFFF"/>
                </a:outerShdw>
              </a:effectLst>
              <a:latin typeface="+mn-lt"/>
            </a:endParaRPr>
          </a:p>
          <a:p>
            <a:pPr algn="just">
              <a:lnSpc>
                <a:spcPct val="200000"/>
              </a:lnSpc>
              <a:buNone/>
            </a:pPr>
            <a:endParaRPr lang="en-US" sz="2000" b="1" dirty="0">
              <a:latin typeface="+mn-lt"/>
            </a:endParaRPr>
          </a:p>
        </p:txBody>
      </p:sp>
      <p:sp>
        <p:nvSpPr>
          <p:cNvPr id="5" name="Title 1"/>
          <p:cNvSpPr>
            <a:spLocks noGrp="1"/>
          </p:cNvSpPr>
          <p:nvPr>
            <p:ph type="title"/>
          </p:nvPr>
        </p:nvSpPr>
        <p:spPr>
          <a:xfrm>
            <a:off x="457200" y="274638"/>
            <a:ext cx="8001000" cy="868362"/>
          </a:xfrm>
        </p:spPr>
        <p:txBody>
          <a:bodyPr/>
          <a:lstStyle/>
          <a:p>
            <a:pPr algn="ctr"/>
            <a:r>
              <a:rPr lang="en-US" b="1" dirty="0" smtClean="0">
                <a:solidFill>
                  <a:schemeClr val="accent6">
                    <a:lumMod val="50000"/>
                  </a:schemeClr>
                </a:solidFill>
                <a:latin typeface="+mn-lt"/>
              </a:rPr>
              <a:t>VIEW ON THE NEW DAs</a:t>
            </a:r>
            <a:endParaRPr lang="en-US" b="1" dirty="0">
              <a:solidFill>
                <a:schemeClr val="accent6">
                  <a:lumMod val="50000"/>
                </a:schemeClr>
              </a:solidFill>
              <a:latin typeface="+mn-lt"/>
            </a:endParaRPr>
          </a:p>
        </p:txBody>
      </p:sp>
      <p:sp>
        <p:nvSpPr>
          <p:cNvPr id="6" name="Slide Number Placeholder 5"/>
          <p:cNvSpPr>
            <a:spLocks noGrp="1"/>
          </p:cNvSpPr>
          <p:nvPr>
            <p:ph type="sldNum" sz="quarter" idx="15"/>
          </p:nvPr>
        </p:nvSpPr>
        <p:spPr/>
        <p:txBody>
          <a:bodyPr/>
          <a:lstStyle/>
          <a:p>
            <a:fld id="{D9422BCC-C4C2-4970-A2BC-3427CF15E3A6}"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001000" cy="4873752"/>
          </a:xfrm>
        </p:spPr>
        <p:txBody>
          <a:bodyPr>
            <a:normAutofit fontScale="92500"/>
          </a:bodyPr>
          <a:lstStyle/>
          <a:p>
            <a:pPr algn="just">
              <a:lnSpc>
                <a:spcPct val="200000"/>
              </a:lnSpc>
            </a:pPr>
            <a:r>
              <a:rPr lang="en-IN" b="1" dirty="0" smtClean="0">
                <a:latin typeface="+mn-lt"/>
              </a:rPr>
              <a:t>MAKING KMRDA THE TECHNICAL ARM OF THE MPC WOULD RETAIN THE CONSTITUTIONALITY AND ALSO ENABLE THE GOK TO BOOST INFRASTRUCTURE INVESTMENT IN THIS REGION AND PROMOTE PROACTIVE PLANNING RATHER THAN PAPER PLANNING AND REACTIVE INVESTMENTS.</a:t>
            </a:r>
            <a:endParaRPr lang="en-US" b="1" dirty="0">
              <a:latin typeface="+mn-lt"/>
            </a:endParaRPr>
          </a:p>
        </p:txBody>
      </p:sp>
      <p:sp>
        <p:nvSpPr>
          <p:cNvPr id="5" name="Title 1"/>
          <p:cNvSpPr>
            <a:spLocks noGrp="1"/>
          </p:cNvSpPr>
          <p:nvPr>
            <p:ph type="title"/>
          </p:nvPr>
        </p:nvSpPr>
        <p:spPr/>
        <p:txBody>
          <a:bodyPr/>
          <a:lstStyle/>
          <a:p>
            <a:pPr algn="ctr"/>
            <a:r>
              <a:rPr lang="en-US" b="1" dirty="0" smtClean="0">
                <a:solidFill>
                  <a:schemeClr val="accent6">
                    <a:lumMod val="50000"/>
                  </a:schemeClr>
                </a:solidFill>
                <a:latin typeface="+mn-lt"/>
              </a:rPr>
              <a:t>VIEW ON THE NEW DAs</a:t>
            </a:r>
            <a:endParaRPr lang="en-US" b="1" dirty="0">
              <a:solidFill>
                <a:schemeClr val="accent6">
                  <a:lumMod val="50000"/>
                </a:schemeClr>
              </a:solidFill>
              <a:latin typeface="+mn-lt"/>
            </a:endParaRPr>
          </a:p>
        </p:txBody>
      </p:sp>
      <p:sp>
        <p:nvSpPr>
          <p:cNvPr id="6" name="Slide Number Placeholder 5"/>
          <p:cNvSpPr>
            <a:spLocks noGrp="1"/>
          </p:cNvSpPr>
          <p:nvPr>
            <p:ph type="sldNum" sz="quarter" idx="15"/>
          </p:nvPr>
        </p:nvSpPr>
        <p:spPr/>
        <p:txBody>
          <a:bodyPr/>
          <a:lstStyle/>
          <a:p>
            <a:fld id="{D9422BCC-C4C2-4970-A2BC-3427CF15E3A6}"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lnSpc>
                <a:spcPct val="200000"/>
              </a:lnSpc>
            </a:pPr>
            <a:r>
              <a:rPr lang="en-US" b="1" dirty="0" smtClean="0">
                <a:latin typeface="+mn-lt"/>
              </a:rPr>
              <a:t>KMRDA MUST BE MADE THE  NODAL AGENCY RESPONSIBLE IN IMPLEMENTING  NEW DEVELOPMENT  TOOLS SUCH AS TDR, ACCOMMODATION RESERVATION, LAND POOLING/RE-CONSTITUTION ETC. </a:t>
            </a:r>
          </a:p>
          <a:p>
            <a:pPr algn="just">
              <a:lnSpc>
                <a:spcPct val="250000"/>
              </a:lnSpc>
              <a:buNone/>
            </a:pPr>
            <a:endParaRPr lang="en-US" dirty="0">
              <a:latin typeface="+mn-lt"/>
            </a:endParaRPr>
          </a:p>
        </p:txBody>
      </p:sp>
      <p:sp>
        <p:nvSpPr>
          <p:cNvPr id="5" name="Title 1"/>
          <p:cNvSpPr>
            <a:spLocks noGrp="1"/>
          </p:cNvSpPr>
          <p:nvPr>
            <p:ph type="title"/>
          </p:nvPr>
        </p:nvSpPr>
        <p:spPr/>
        <p:txBody>
          <a:bodyPr/>
          <a:lstStyle/>
          <a:p>
            <a:pPr algn="ctr"/>
            <a:r>
              <a:rPr lang="en-US" b="1" dirty="0" smtClean="0">
                <a:solidFill>
                  <a:schemeClr val="accent6">
                    <a:lumMod val="50000"/>
                  </a:schemeClr>
                </a:solidFill>
                <a:latin typeface="+mn-lt"/>
              </a:rPr>
              <a:t>VIEW ON THE NEW DAs</a:t>
            </a:r>
            <a:endParaRPr lang="en-US" b="1" dirty="0">
              <a:solidFill>
                <a:schemeClr val="accent6">
                  <a:lumMod val="50000"/>
                </a:schemeClr>
              </a:solidFill>
              <a:latin typeface="+mn-lt"/>
            </a:endParaRPr>
          </a:p>
        </p:txBody>
      </p:sp>
      <p:sp>
        <p:nvSpPr>
          <p:cNvPr id="6" name="Slide Number Placeholder 5"/>
          <p:cNvSpPr>
            <a:spLocks noGrp="1"/>
          </p:cNvSpPr>
          <p:nvPr>
            <p:ph type="sldNum" sz="quarter" idx="15"/>
          </p:nvPr>
        </p:nvSpPr>
        <p:spPr/>
        <p:txBody>
          <a:bodyPr/>
          <a:lstStyle/>
          <a:p>
            <a:fld id="{D9422BCC-C4C2-4970-A2BC-3427CF15E3A6}"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086600" cy="792162"/>
          </a:xfrm>
        </p:spPr>
        <p:txBody>
          <a:bodyPr/>
          <a:lstStyle/>
          <a:p>
            <a:r>
              <a:rPr lang="en-US" b="1" dirty="0" smtClean="0">
                <a:latin typeface="+mn-lt"/>
              </a:rPr>
              <a:t>ACTIONS NEEDED</a:t>
            </a:r>
            <a:endParaRPr lang="en-US" b="1" dirty="0">
              <a:latin typeface="+mn-lt"/>
            </a:endParaRPr>
          </a:p>
        </p:txBody>
      </p:sp>
      <p:sp>
        <p:nvSpPr>
          <p:cNvPr id="3" name="Content Placeholder 2"/>
          <p:cNvSpPr>
            <a:spLocks noGrp="1"/>
          </p:cNvSpPr>
          <p:nvPr>
            <p:ph sz="quarter" idx="1"/>
          </p:nvPr>
        </p:nvSpPr>
        <p:spPr>
          <a:xfrm>
            <a:off x="457200" y="1524000"/>
            <a:ext cx="7467600" cy="4873752"/>
          </a:xfrm>
        </p:spPr>
        <p:txBody>
          <a:bodyPr>
            <a:normAutofit fontScale="85000" lnSpcReduction="10000"/>
          </a:bodyPr>
          <a:lstStyle/>
          <a:p>
            <a:pPr>
              <a:lnSpc>
                <a:spcPct val="200000"/>
              </a:lnSpc>
              <a:defRPr/>
            </a:pPr>
            <a:r>
              <a:rPr lang="en-US" b="1" dirty="0" smtClean="0">
                <a:latin typeface="+mn-lt"/>
              </a:rPr>
              <a:t>CONSTITUTE THE KMPC</a:t>
            </a:r>
          </a:p>
          <a:p>
            <a:pPr>
              <a:lnSpc>
                <a:spcPct val="200000"/>
              </a:lnSpc>
              <a:defRPr/>
            </a:pPr>
            <a:r>
              <a:rPr lang="en-US" b="1" dirty="0" smtClean="0">
                <a:latin typeface="+mn-lt"/>
              </a:rPr>
              <a:t>ELEVATE GCDA TO KMRDA AND NOTIFY IT’S NEW AREA OF JURISDICTION AND FUNCTIONS</a:t>
            </a:r>
          </a:p>
          <a:p>
            <a:pPr>
              <a:lnSpc>
                <a:spcPct val="200000"/>
              </a:lnSpc>
              <a:defRPr/>
            </a:pPr>
            <a:r>
              <a:rPr lang="en-US" b="1" dirty="0" smtClean="0">
                <a:latin typeface="+mn-lt"/>
              </a:rPr>
              <a:t>CONSTITUTE THE GENERAL COUNCIL/EXECUTIVE COMMITTEE OF KMRDA</a:t>
            </a:r>
          </a:p>
          <a:p>
            <a:pPr>
              <a:lnSpc>
                <a:spcPct val="200000"/>
              </a:lnSpc>
              <a:defRPr/>
            </a:pPr>
            <a:r>
              <a:rPr lang="en-US" b="1" dirty="0" smtClean="0">
                <a:latin typeface="+mn-lt"/>
              </a:rPr>
              <a:t>FRAME THE KMRDA RULES</a:t>
            </a:r>
          </a:p>
          <a:p>
            <a:pPr>
              <a:lnSpc>
                <a:spcPct val="200000"/>
              </a:lnSpc>
            </a:pPr>
            <a:endParaRPr lang="en-US" dirty="0">
              <a:latin typeface="+mn-lt"/>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447800"/>
            <a:ext cx="7924800" cy="4873752"/>
          </a:xfrm>
        </p:spPr>
        <p:txBody>
          <a:bodyPr>
            <a:normAutofit fontScale="85000" lnSpcReduction="10000"/>
          </a:bodyPr>
          <a:lstStyle/>
          <a:p>
            <a:pPr algn="just">
              <a:lnSpc>
                <a:spcPct val="200000"/>
              </a:lnSpc>
            </a:pPr>
            <a:r>
              <a:rPr lang="en-US" b="1" dirty="0" smtClean="0">
                <a:latin typeface="+mn-lt"/>
              </a:rPr>
              <a:t>2011 CENSUS HAS REVEALED THAT  </a:t>
            </a:r>
            <a:r>
              <a:rPr lang="en-US" b="1" dirty="0" smtClean="0"/>
              <a:t>KOLLAM, THIRUVANATHAPURAM , </a:t>
            </a:r>
            <a:r>
              <a:rPr lang="en-US" b="1" dirty="0" smtClean="0">
                <a:latin typeface="+mn-lt"/>
              </a:rPr>
              <a:t>THRISSUR AND KOZHIKODE ARE  MILLION PLUS UAs </a:t>
            </a:r>
          </a:p>
          <a:p>
            <a:pPr algn="just">
              <a:lnSpc>
                <a:spcPct val="200000"/>
              </a:lnSpc>
            </a:pPr>
            <a:r>
              <a:rPr lang="en-US" b="1" dirty="0" smtClean="0">
                <a:latin typeface="+mn-lt"/>
              </a:rPr>
              <a:t>HENCE OTHER EXISTING DA s IN THE STATE ALSO SHALL BE ELEVATED TO THE STATUS OF REGIONAL METROPOLITAN DEVELOPMENT AUTHORITIES IN THE MANNER STATED AS ABOVE.</a:t>
            </a:r>
            <a:endParaRPr lang="en-US" b="1" dirty="0">
              <a:latin typeface="+mn-lt"/>
            </a:endParaRPr>
          </a:p>
        </p:txBody>
      </p:sp>
      <p:sp>
        <p:nvSpPr>
          <p:cNvPr id="5" name="Title 1"/>
          <p:cNvSpPr>
            <a:spLocks noGrp="1"/>
          </p:cNvSpPr>
          <p:nvPr>
            <p:ph type="title"/>
          </p:nvPr>
        </p:nvSpPr>
        <p:spPr>
          <a:xfrm>
            <a:off x="2743200" y="0"/>
            <a:ext cx="7467600" cy="1143000"/>
          </a:xfrm>
        </p:spPr>
        <p:txBody>
          <a:bodyPr/>
          <a:lstStyle/>
          <a:p>
            <a:r>
              <a:rPr lang="en-US" b="1" dirty="0" smtClean="0">
                <a:latin typeface="+mn-lt"/>
              </a:rPr>
              <a:t>ACTIONS NEEDED</a:t>
            </a:r>
            <a:endParaRPr lang="en-US" b="1" dirty="0">
              <a:latin typeface="+mn-lt"/>
            </a:endParaRPr>
          </a:p>
        </p:txBody>
      </p:sp>
      <p:sp>
        <p:nvSpPr>
          <p:cNvPr id="6" name="Slide Number Placeholder 5"/>
          <p:cNvSpPr>
            <a:spLocks noGrp="1"/>
          </p:cNvSpPr>
          <p:nvPr>
            <p:ph type="sldNum" sz="quarter" idx="15"/>
          </p:nvPr>
        </p:nvSpPr>
        <p:spPr/>
        <p:txBody>
          <a:bodyPr/>
          <a:lstStyle/>
          <a:p>
            <a:fld id="{D9422BCC-C4C2-4970-A2BC-3427CF15E3A6}"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884238"/>
          </a:xfrm>
        </p:spPr>
        <p:txBody>
          <a:bodyPr>
            <a:normAutofit fontScale="90000"/>
          </a:bodyPr>
          <a:lstStyle/>
          <a:p>
            <a:pPr algn="ctr"/>
            <a:r>
              <a:rPr lang="en-US" b="1" dirty="0" smtClean="0">
                <a:latin typeface="+mn-lt"/>
              </a:rPr>
              <a:t>THE NEW ORDINANCE IN PLACE OF THE TP ACT SAYS..</a:t>
            </a:r>
            <a:endParaRPr lang="en-US" b="1" dirty="0">
              <a:latin typeface="+mn-lt"/>
            </a:endParaRPr>
          </a:p>
        </p:txBody>
      </p:sp>
      <p:sp>
        <p:nvSpPr>
          <p:cNvPr id="3" name="Content Placeholder 2"/>
          <p:cNvSpPr>
            <a:spLocks noGrp="1"/>
          </p:cNvSpPr>
          <p:nvPr>
            <p:ph sz="quarter" idx="1"/>
          </p:nvPr>
        </p:nvSpPr>
        <p:spPr>
          <a:xfrm>
            <a:off x="457200" y="1600200"/>
            <a:ext cx="8153400" cy="4873752"/>
          </a:xfrm>
        </p:spPr>
        <p:txBody>
          <a:bodyPr>
            <a:normAutofit/>
          </a:bodyPr>
          <a:lstStyle/>
          <a:p>
            <a:pPr algn="just">
              <a:lnSpc>
                <a:spcPct val="150000"/>
              </a:lnSpc>
            </a:pPr>
            <a:r>
              <a:rPr lang="en-US" b="1" dirty="0" smtClean="0"/>
              <a:t>THE DEVELOPMENT AUTHORITIES CONSTITUTED UNDER THE REPEALED ACT CONTINUE IN OFFICE TILL SUCH TIME AS THE GOVERNMENT MAY BY NOTIFICATION , IN THE OFFICIAL GAZETTE, ORDER THAT THE DA CONCERNED SHALL CEASE TO EXIST FROM THE DATE THAT MAY BE SPECIFIED IN SUCH </a:t>
            </a:r>
            <a:r>
              <a:rPr lang="en-US" b="1" dirty="0" smtClean="0"/>
              <a:t>NOTIFICATION… </a:t>
            </a:r>
            <a:endParaRPr lang="en-US" b="1" dirty="0" smtClean="0"/>
          </a:p>
        </p:txBody>
      </p:sp>
      <p:sp>
        <p:nvSpPr>
          <p:cNvPr id="5" name="Slide Number Placeholder 4"/>
          <p:cNvSpPr>
            <a:spLocks noGrp="1"/>
          </p:cNvSpPr>
          <p:nvPr>
            <p:ph type="sldNum" sz="quarter" idx="15"/>
          </p:nvPr>
        </p:nvSpPr>
        <p:spPr/>
        <p:txBody>
          <a:bodyPr/>
          <a:lstStyle/>
          <a:p>
            <a:fld id="{D9422BCC-C4C2-4970-A2BC-3427CF15E3A6}"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algn="ctr"/>
            <a:r>
              <a:rPr lang="en-US" b="1" dirty="0" smtClean="0"/>
              <a:t>THE NEW ORDINANCE IN PLACE OF THE TP ACT SAYS..</a:t>
            </a:r>
            <a:endParaRPr lang="en-US" b="1" dirty="0"/>
          </a:p>
        </p:txBody>
      </p:sp>
      <p:sp>
        <p:nvSpPr>
          <p:cNvPr id="3" name="Content Placeholder 2"/>
          <p:cNvSpPr>
            <a:spLocks noGrp="1"/>
          </p:cNvSpPr>
          <p:nvPr>
            <p:ph sz="quarter" idx="1"/>
          </p:nvPr>
        </p:nvSpPr>
        <p:spPr/>
        <p:txBody>
          <a:bodyPr>
            <a:normAutofit lnSpcReduction="10000"/>
          </a:bodyPr>
          <a:lstStyle/>
          <a:p>
            <a:pPr algn="just">
              <a:lnSpc>
                <a:spcPct val="150000"/>
              </a:lnSpc>
            </a:pPr>
            <a:r>
              <a:rPr lang="en-US" sz="2000" b="1" dirty="0" smtClean="0"/>
              <a:t>….UNTIL </a:t>
            </a:r>
            <a:r>
              <a:rPr lang="en-US" sz="2000" b="1" dirty="0" smtClean="0"/>
              <a:t>A DA CEASED TO FUNCTION AS ABOVE IT SHALL EXERCISE THE POWERS AND PERFORM THE FUNCTION VESTED IN IT UNDER THE REPEALED ACT AS IF THE SAID ACT ARE STILL IN FORCE SUBJECT TO THE RULES MADE UNDER THE SAID ACT AND SUBJECT TO THE TERMS AND CONDITION AS MAY BE DECIDED BY THE GOVT. FROM TIME TO TIME AND ITS ASSETS AND LIABILITIES SHALL REMAIN  WITH IT AND ITS OFFICERS AND EMPLOYEES SHALL REMAIN IN ITS SERVICE  </a:t>
            </a:r>
          </a:p>
          <a:p>
            <a:endParaRPr lang="en-US" b="1" dirty="0"/>
          </a:p>
        </p:txBody>
      </p:sp>
      <p:sp>
        <p:nvSpPr>
          <p:cNvPr id="4" name="Slide Number Placeholder 3"/>
          <p:cNvSpPr>
            <a:spLocks noGrp="1"/>
          </p:cNvSpPr>
          <p:nvPr>
            <p:ph type="sldNum" sz="quarter" idx="15"/>
          </p:nvPr>
        </p:nvSpPr>
        <p:spPr/>
        <p:txBody>
          <a:bodyPr/>
          <a:lstStyle/>
          <a:p>
            <a:fld id="{D9422BCC-C4C2-4970-A2BC-3427CF15E3A6}"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2514600"/>
            <a:ext cx="7239000" cy="1362075"/>
          </a:xfrm>
        </p:spPr>
        <p:txBody>
          <a:bodyPr>
            <a:normAutofit fontScale="85000" lnSpcReduction="10000"/>
          </a:bodyPr>
          <a:lstStyle/>
          <a:p>
            <a:pPr marL="274320" indent="-274320" fontAlgn="auto">
              <a:spcAft>
                <a:spcPts val="0"/>
              </a:spcAft>
              <a:buFont typeface="Wingdings 2"/>
              <a:buNone/>
              <a:defRPr/>
            </a:pPr>
            <a:r>
              <a:rPr lang="en-US" sz="9600" dirty="0" smtClean="0">
                <a:latin typeface="+mn-lt"/>
              </a:rPr>
              <a:t>THANK YOU</a:t>
            </a:r>
            <a:endParaRPr lang="en-US" sz="9600" dirty="0">
              <a:latin typeface="+mn-lt"/>
            </a:endParaRPr>
          </a:p>
        </p:txBody>
      </p:sp>
      <p:sp>
        <p:nvSpPr>
          <p:cNvPr id="4" name="Slide Number Placeholder 3"/>
          <p:cNvSpPr>
            <a:spLocks noGrp="1"/>
          </p:cNvSpPr>
          <p:nvPr>
            <p:ph type="sldNum" sz="quarter" idx="15"/>
          </p:nvPr>
        </p:nvSpPr>
        <p:spPr/>
        <p:txBody>
          <a:bodyPr/>
          <a:lstStyle/>
          <a:p>
            <a:fld id="{D9422BCC-C4C2-4970-A2BC-3427CF15E3A6}"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239000" cy="457200"/>
          </a:xfrm>
        </p:spPr>
        <p:txBody>
          <a:bodyPr>
            <a:noAutofit/>
          </a:bodyPr>
          <a:lstStyle/>
          <a:p>
            <a:pPr fontAlgn="auto">
              <a:spcAft>
                <a:spcPts val="0"/>
              </a:spcAft>
              <a:defRPr/>
            </a:pPr>
            <a:r>
              <a:rPr lang="en-US" sz="3200" dirty="0" smtClean="0">
                <a:solidFill>
                  <a:srgbClr val="FF0000"/>
                </a:solidFill>
                <a:latin typeface="+mn-lt"/>
                <a:cs typeface="Arial" pitchFamily="34" charset="0"/>
              </a:rPr>
              <a:t>COMMERCIAL INFRASTRUTURE  AT MANAPATTYPARAMBU </a:t>
            </a:r>
            <a:br>
              <a:rPr lang="en-US" sz="3200" dirty="0" smtClean="0">
                <a:solidFill>
                  <a:srgbClr val="FF0000"/>
                </a:solidFill>
                <a:latin typeface="+mn-lt"/>
                <a:cs typeface="Arial" pitchFamily="34" charset="0"/>
              </a:rPr>
            </a:br>
            <a:endParaRPr lang="en-US" sz="3200" dirty="0">
              <a:solidFill>
                <a:srgbClr val="FF0000"/>
              </a:solidFill>
              <a:latin typeface="+mn-lt"/>
            </a:endParaRPr>
          </a:p>
        </p:txBody>
      </p:sp>
      <p:sp>
        <p:nvSpPr>
          <p:cNvPr id="3" name="Content Placeholder 2"/>
          <p:cNvSpPr>
            <a:spLocks noGrp="1"/>
          </p:cNvSpPr>
          <p:nvPr>
            <p:ph sz="quarter" idx="1"/>
          </p:nvPr>
        </p:nvSpPr>
        <p:spPr/>
        <p:txBody>
          <a:bodyPr>
            <a:normAutofit/>
          </a:bodyPr>
          <a:lstStyle/>
          <a:p>
            <a:pPr marL="274320" indent="-274320" fontAlgn="auto">
              <a:spcAft>
                <a:spcPts val="0"/>
              </a:spcAft>
              <a:buFont typeface="Wingdings 2"/>
              <a:buChar char=""/>
              <a:defRPr/>
            </a:pPr>
            <a:r>
              <a:rPr lang="en-US" dirty="0" smtClean="0">
                <a:latin typeface="+mn-lt"/>
              </a:rPr>
              <a:t>World class commercial infrastructure at      Manapattiparambu on BSOT basis.</a:t>
            </a:r>
          </a:p>
          <a:p>
            <a:pPr marL="274320" indent="-274320" fontAlgn="auto">
              <a:spcAft>
                <a:spcPts val="0"/>
              </a:spcAft>
              <a:buFont typeface="Wingdings 2"/>
              <a:buChar char=""/>
              <a:defRPr/>
            </a:pPr>
            <a:r>
              <a:rPr lang="en-US" dirty="0" smtClean="0">
                <a:latin typeface="+mn-lt"/>
              </a:rPr>
              <a:t>Land area- 270 acres</a:t>
            </a:r>
          </a:p>
          <a:p>
            <a:pPr marL="274320" indent="-274320" fontAlgn="auto">
              <a:spcAft>
                <a:spcPts val="0"/>
              </a:spcAft>
              <a:buFont typeface="Wingdings 2"/>
              <a:buChar char=""/>
              <a:defRPr/>
            </a:pPr>
            <a:r>
              <a:rPr lang="en-US" dirty="0" smtClean="0">
                <a:latin typeface="+mn-lt"/>
              </a:rPr>
              <a:t>Built up area – 4.5 lakh sq.ft</a:t>
            </a:r>
          </a:p>
          <a:p>
            <a:pPr marL="274320" indent="-274320" fontAlgn="auto">
              <a:spcAft>
                <a:spcPts val="0"/>
              </a:spcAft>
              <a:buFont typeface="Wingdings 2"/>
              <a:buChar char=""/>
              <a:defRPr/>
            </a:pPr>
            <a:r>
              <a:rPr lang="en-US" dirty="0" smtClean="0">
                <a:latin typeface="+mn-lt"/>
              </a:rPr>
              <a:t>Cost – 175 crores</a:t>
            </a:r>
          </a:p>
          <a:p>
            <a:pPr marL="274320" indent="-274320" fontAlgn="auto">
              <a:spcAft>
                <a:spcPts val="0"/>
              </a:spcAft>
              <a:buFont typeface="Wingdings 2"/>
              <a:buChar char=""/>
              <a:defRPr/>
            </a:pPr>
            <a:r>
              <a:rPr lang="en-US" dirty="0" smtClean="0">
                <a:latin typeface="+mn-lt"/>
              </a:rPr>
              <a:t>Facilities</a:t>
            </a:r>
          </a:p>
          <a:p>
            <a:pPr marL="521208" lvl="1" fontAlgn="auto">
              <a:spcAft>
                <a:spcPts val="0"/>
              </a:spcAft>
              <a:buClr>
                <a:schemeClr val="accent4"/>
              </a:buClr>
              <a:buFont typeface="Wingdings 2"/>
              <a:buChar char=""/>
              <a:defRPr/>
            </a:pPr>
            <a:r>
              <a:rPr lang="en-US" dirty="0" smtClean="0">
                <a:solidFill>
                  <a:schemeClr val="accent2">
                    <a:lumMod val="50000"/>
                  </a:schemeClr>
                </a:solidFill>
                <a:latin typeface="+mn-lt"/>
              </a:rPr>
              <a:t>Word class shopping facility</a:t>
            </a:r>
          </a:p>
          <a:p>
            <a:pPr marL="521208" lvl="1" fontAlgn="auto">
              <a:spcAft>
                <a:spcPts val="0"/>
              </a:spcAft>
              <a:buClr>
                <a:schemeClr val="accent4"/>
              </a:buClr>
              <a:buFont typeface="Wingdings 2"/>
              <a:buChar char=""/>
              <a:defRPr/>
            </a:pPr>
            <a:r>
              <a:rPr lang="en-US" dirty="0" smtClean="0">
                <a:solidFill>
                  <a:schemeClr val="accent2">
                    <a:lumMod val="50000"/>
                  </a:schemeClr>
                </a:solidFill>
                <a:latin typeface="+mn-lt"/>
              </a:rPr>
              <a:t>Entertainment zone</a:t>
            </a:r>
          </a:p>
          <a:p>
            <a:pPr marL="521208" lvl="1" fontAlgn="auto">
              <a:spcAft>
                <a:spcPts val="0"/>
              </a:spcAft>
              <a:buClr>
                <a:schemeClr val="accent4"/>
              </a:buClr>
              <a:buFont typeface="Wingdings 2"/>
              <a:buChar char=""/>
              <a:defRPr/>
            </a:pPr>
            <a:r>
              <a:rPr lang="en-US" dirty="0" smtClean="0">
                <a:solidFill>
                  <a:schemeClr val="accent2">
                    <a:lumMod val="50000"/>
                  </a:schemeClr>
                </a:solidFill>
                <a:latin typeface="+mn-lt"/>
              </a:rPr>
              <a:t>Food court</a:t>
            </a:r>
          </a:p>
          <a:p>
            <a:pPr marL="521208" lvl="1" fontAlgn="auto">
              <a:spcAft>
                <a:spcPts val="0"/>
              </a:spcAft>
              <a:buClr>
                <a:schemeClr val="accent4"/>
              </a:buClr>
              <a:buFont typeface="Wingdings 2"/>
              <a:buChar char=""/>
              <a:defRPr/>
            </a:pPr>
            <a:endParaRPr lang="en-US" dirty="0" smtClean="0">
              <a:solidFill>
                <a:schemeClr val="tx1">
                  <a:tint val="85000"/>
                </a:schemeClr>
              </a:solidFill>
              <a:latin typeface="+mn-lt"/>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7200" y="320040"/>
            <a:ext cx="7239000" cy="1143000"/>
          </a:xfrm>
        </p:spPr>
        <p:txBody>
          <a:bodyPr>
            <a:normAutofit fontScale="90000"/>
          </a:bodyPr>
          <a:lstStyle/>
          <a:p>
            <a:pPr fontAlgn="auto">
              <a:spcAft>
                <a:spcPts val="0"/>
              </a:spcAft>
              <a:defRPr/>
            </a:pPr>
            <a:r>
              <a:rPr lang="en-US" sz="3600" dirty="0">
                <a:solidFill>
                  <a:srgbClr val="FF0000"/>
                </a:solidFill>
                <a:latin typeface="+mn-lt"/>
              </a:rPr>
              <a:t>RAMESWARAM WEST HOUSING SCHEME</a:t>
            </a:r>
          </a:p>
        </p:txBody>
      </p:sp>
      <p:pic>
        <p:nvPicPr>
          <p:cNvPr id="43011" name="Picture 2" descr="location plan rameswaram flat-Model"/>
          <p:cNvPicPr>
            <a:picLocks noChangeAspect="1" noChangeArrowheads="1"/>
          </p:cNvPicPr>
          <p:nvPr/>
        </p:nvPicPr>
        <p:blipFill>
          <a:blip r:embed="rId3" cstate="print"/>
          <a:srcRect t="13625" r="-76" b="14305"/>
          <a:stretch>
            <a:fillRect/>
          </a:stretch>
        </p:blipFill>
        <p:spPr bwMode="auto">
          <a:xfrm>
            <a:off x="533400" y="1524000"/>
            <a:ext cx="8077200" cy="4724400"/>
          </a:xfrm>
          <a:prstGeom prst="rect">
            <a:avLst/>
          </a:prstGeom>
          <a:noFill/>
          <a:ln w="9525">
            <a:noFill/>
            <a:miter lim="800000"/>
            <a:headEnd/>
            <a:tailEnd/>
          </a:ln>
        </p:spPr>
      </p:pic>
      <p:sp>
        <p:nvSpPr>
          <p:cNvPr id="43012" name="Rectangle 6"/>
          <p:cNvSpPr>
            <a:spLocks noChangeArrowheads="1"/>
          </p:cNvSpPr>
          <p:nvPr/>
        </p:nvSpPr>
        <p:spPr bwMode="auto">
          <a:xfrm>
            <a:off x="3048000" y="6248400"/>
            <a:ext cx="3033713" cy="307975"/>
          </a:xfrm>
          <a:prstGeom prst="rect">
            <a:avLst/>
          </a:prstGeom>
          <a:noFill/>
          <a:ln w="9525">
            <a:noFill/>
            <a:miter lim="800000"/>
            <a:headEnd/>
            <a:tailEnd/>
          </a:ln>
        </p:spPr>
        <p:txBody>
          <a:bodyPr wrap="none">
            <a:spAutoFit/>
          </a:bodyPr>
          <a:lstStyle/>
          <a:p>
            <a:pPr lvl="1"/>
            <a:r>
              <a:rPr lang="en-US" sz="1400" dirty="0">
                <a:latin typeface="Trebuchet MS" pitchFamily="34" charset="0"/>
              </a:rPr>
              <a:t>PROJECT AREA 	- 89.18 ARES</a:t>
            </a:r>
          </a:p>
        </p:txBody>
      </p:sp>
      <p:sp>
        <p:nvSpPr>
          <p:cNvPr id="43013" name="Rectangle 3"/>
          <p:cNvSpPr txBox="1">
            <a:spLocks noChangeArrowheads="1"/>
          </p:cNvSpPr>
          <p:nvPr/>
        </p:nvSpPr>
        <p:spPr bwMode="auto">
          <a:xfrm>
            <a:off x="228600" y="3200400"/>
            <a:ext cx="2667000" cy="838200"/>
          </a:xfrm>
          <a:prstGeom prst="rect">
            <a:avLst/>
          </a:prstGeom>
          <a:noFill/>
          <a:ln w="9525">
            <a:noFill/>
            <a:miter lim="800000"/>
            <a:headEnd/>
            <a:tailEnd/>
          </a:ln>
        </p:spPr>
        <p:txBody>
          <a:bodyPr/>
          <a:lstStyle/>
          <a:p>
            <a:pPr marL="273050" indent="-273050">
              <a:spcBef>
                <a:spcPts val="600"/>
              </a:spcBef>
              <a:buClr>
                <a:schemeClr val="tx2"/>
              </a:buClr>
              <a:buSzPct val="73000"/>
              <a:buFont typeface="Wingdings" pitchFamily="2" charset="2"/>
              <a:buChar char="¯"/>
            </a:pPr>
            <a:r>
              <a:rPr lang="en-US" sz="1100" b="1" dirty="0">
                <a:latin typeface="Trebuchet MS" pitchFamily="34" charset="0"/>
              </a:rPr>
              <a:t>TYPE - A	108.38 SQM/D UNIT</a:t>
            </a:r>
          </a:p>
          <a:p>
            <a:pPr marL="273050" indent="-273050">
              <a:spcBef>
                <a:spcPts val="600"/>
              </a:spcBef>
              <a:buClr>
                <a:schemeClr val="tx2"/>
              </a:buClr>
              <a:buSzPct val="73000"/>
              <a:buFont typeface="Wingdings" pitchFamily="2" charset="2"/>
              <a:buChar char="¯"/>
            </a:pPr>
            <a:r>
              <a:rPr lang="en-US" sz="1100" b="1" dirty="0">
                <a:latin typeface="Trebuchet MS" pitchFamily="34" charset="0"/>
              </a:rPr>
              <a:t>TYPE - B	  73.58 SQM/D UNIT</a:t>
            </a:r>
          </a:p>
          <a:p>
            <a:pPr marL="273050" indent="-273050">
              <a:spcBef>
                <a:spcPts val="600"/>
              </a:spcBef>
              <a:buClr>
                <a:schemeClr val="tx2"/>
              </a:buClr>
              <a:buSzPct val="73000"/>
              <a:buFont typeface="Wingdings" pitchFamily="2" charset="2"/>
              <a:buChar char="¯"/>
            </a:pPr>
            <a:r>
              <a:rPr lang="en-US" sz="1100" b="1" dirty="0">
                <a:latin typeface="Trebuchet MS" pitchFamily="34" charset="0"/>
              </a:rPr>
              <a:t>TYPE - C	  54.40 SQM/D UNIT</a:t>
            </a:r>
          </a:p>
          <a:p>
            <a:pPr marL="273050" indent="-273050">
              <a:spcBef>
                <a:spcPts val="600"/>
              </a:spcBef>
              <a:buClr>
                <a:schemeClr val="tx2"/>
              </a:buClr>
              <a:buSzPct val="73000"/>
              <a:buFont typeface="Wingdings" pitchFamily="2" charset="2"/>
              <a:buChar char="¯"/>
            </a:pPr>
            <a:r>
              <a:rPr lang="en-US" sz="1100" b="1" dirty="0">
                <a:latin typeface="Trebuchet MS" pitchFamily="34" charset="0"/>
              </a:rPr>
              <a:t>TYPE - D	  32.48 SQM/D UNIT</a:t>
            </a:r>
          </a:p>
          <a:p>
            <a:pPr marL="273050" indent="-273050">
              <a:spcBef>
                <a:spcPts val="600"/>
              </a:spcBef>
              <a:buClr>
                <a:schemeClr val="tx2"/>
              </a:buClr>
              <a:buSzPct val="73000"/>
              <a:buFont typeface="Wingdings" pitchFamily="2" charset="2"/>
              <a:buChar char="¯"/>
            </a:pPr>
            <a:endParaRPr lang="en-US" sz="1100" b="1" dirty="0">
              <a:latin typeface="Trebuchet MS" pitchFamily="34" charset="0"/>
            </a:endParaRPr>
          </a:p>
        </p:txBody>
      </p:sp>
      <p:sp>
        <p:nvSpPr>
          <p:cNvPr id="43014" name="Rectangle 6"/>
          <p:cNvSpPr>
            <a:spLocks noChangeArrowheads="1"/>
          </p:cNvSpPr>
          <p:nvPr/>
        </p:nvSpPr>
        <p:spPr bwMode="auto">
          <a:xfrm>
            <a:off x="5562600" y="4495800"/>
            <a:ext cx="3048000" cy="10668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
            </a:pPr>
            <a:r>
              <a:rPr lang="en-US" sz="1100" b="1" dirty="0">
                <a:latin typeface="Century Gothic"/>
              </a:rPr>
              <a:t>TYPE – A	5 BLOCKS   30 UNITS</a:t>
            </a:r>
          </a:p>
          <a:p>
            <a:pPr marL="342900" indent="-342900">
              <a:spcBef>
                <a:spcPct val="20000"/>
              </a:spcBef>
              <a:buClr>
                <a:schemeClr val="tx2"/>
              </a:buClr>
              <a:buFont typeface="Wingdings" pitchFamily="2" charset="2"/>
              <a:buChar char="¯"/>
            </a:pPr>
            <a:r>
              <a:rPr lang="en-US" sz="1100" b="1" dirty="0">
                <a:latin typeface="Century Gothic"/>
              </a:rPr>
              <a:t>TYPE – B	2 BLOCKS   24 UNITS</a:t>
            </a:r>
          </a:p>
          <a:p>
            <a:pPr marL="342900" indent="-342900">
              <a:spcBef>
                <a:spcPct val="20000"/>
              </a:spcBef>
              <a:buClr>
                <a:schemeClr val="tx2"/>
              </a:buClr>
              <a:buFont typeface="Wingdings" pitchFamily="2" charset="2"/>
              <a:buChar char="¯"/>
            </a:pPr>
            <a:r>
              <a:rPr lang="en-US" sz="1100" b="1" dirty="0">
                <a:latin typeface="Century Gothic"/>
              </a:rPr>
              <a:t>TYPE – C 2 BLOCKS   24 UNITS</a:t>
            </a:r>
          </a:p>
          <a:p>
            <a:pPr marL="342900" indent="-342900">
              <a:spcBef>
                <a:spcPct val="20000"/>
              </a:spcBef>
              <a:buClr>
                <a:schemeClr val="tx2"/>
              </a:buClr>
              <a:buFont typeface="Wingdings" pitchFamily="2" charset="2"/>
              <a:buChar char="¯"/>
            </a:pPr>
            <a:r>
              <a:rPr lang="en-US" sz="1100" b="1" dirty="0">
                <a:latin typeface="Century Gothic"/>
              </a:rPr>
              <a:t>TYPE -  D 3 BLOCKS   36 UNITS</a:t>
            </a:r>
          </a:p>
        </p:txBody>
      </p:sp>
      <p:sp>
        <p:nvSpPr>
          <p:cNvPr id="8" name="Slide Number Placeholder 7"/>
          <p:cNvSpPr>
            <a:spLocks noGrp="1"/>
          </p:cNvSpPr>
          <p:nvPr>
            <p:ph type="sldNum" sz="quarter" idx="15"/>
          </p:nvPr>
        </p:nvSpPr>
        <p:spPr/>
        <p:txBody>
          <a:bodyPr/>
          <a:lstStyle/>
          <a:p>
            <a:fld id="{D9422BCC-C4C2-4970-A2BC-3427CF15E3A6}"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21506" name="Picture 2" descr="D:\trip\sea tour\11220512\DSC07005.JPG"/>
          <p:cNvPicPr>
            <a:picLocks noChangeAspect="1" noChangeArrowheads="1"/>
          </p:cNvPicPr>
          <p:nvPr/>
        </p:nvPicPr>
        <p:blipFill>
          <a:blip r:embed="rId3" cstate="print"/>
          <a:srcRect t="1451" r="3333" b="12654"/>
          <a:stretch>
            <a:fillRect/>
          </a:stretch>
        </p:blipFill>
        <p:spPr bwMode="auto">
          <a:xfrm>
            <a:off x="381000" y="914400"/>
            <a:ext cx="8534400" cy="5076497"/>
          </a:xfrm>
          <a:prstGeom prst="rect">
            <a:avLst/>
          </a:prstGeom>
          <a:noFill/>
        </p:spPr>
      </p:pic>
      <p:sp>
        <p:nvSpPr>
          <p:cNvPr id="2" name="Title 1"/>
          <p:cNvSpPr>
            <a:spLocks noGrp="1"/>
          </p:cNvSpPr>
          <p:nvPr>
            <p:ph type="title"/>
          </p:nvPr>
        </p:nvSpPr>
        <p:spPr>
          <a:xfrm>
            <a:off x="838200" y="2438400"/>
            <a:ext cx="7467600" cy="1143000"/>
          </a:xfrm>
        </p:spPr>
        <p:txBody>
          <a:bodyPr/>
          <a:lstStyle/>
          <a:p>
            <a:pPr algn="ctr"/>
            <a:r>
              <a:rPr lang="en-US" b="1" dirty="0" smtClean="0">
                <a:solidFill>
                  <a:srgbClr val="FF0000"/>
                </a:solidFill>
                <a:latin typeface="Arial Black" pitchFamily="34" charset="0"/>
              </a:rPr>
              <a:t>Greater cochin development authority and its activities</a:t>
            </a:r>
            <a:endParaRPr lang="en-US" b="1" dirty="0">
              <a:solidFill>
                <a:srgbClr val="FF0000"/>
              </a:solidFill>
              <a:latin typeface="Arial Black" pitchFamily="34" charset="0"/>
            </a:endParaRPr>
          </a:p>
        </p:txBody>
      </p:sp>
      <p:sp>
        <p:nvSpPr>
          <p:cNvPr id="8" name="Slide Number Placeholder 7"/>
          <p:cNvSpPr>
            <a:spLocks noGrp="1"/>
          </p:cNvSpPr>
          <p:nvPr>
            <p:ph type="sldNum" sz="quarter" idx="15"/>
          </p:nvPr>
        </p:nvSpPr>
        <p:spPr/>
        <p:txBody>
          <a:bodyPr/>
          <a:lstStyle/>
          <a:p>
            <a:fld id="{D9422BCC-C4C2-4970-A2BC-3427CF15E3A6}"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28600"/>
            <a:ext cx="7239000" cy="853440"/>
          </a:xfrm>
        </p:spPr>
        <p:txBody>
          <a:bodyPr/>
          <a:lstStyle/>
          <a:p>
            <a:pPr fontAlgn="auto">
              <a:spcAft>
                <a:spcPts val="0"/>
              </a:spcAft>
              <a:defRPr/>
            </a:pPr>
            <a:r>
              <a:rPr lang="en-US" dirty="0">
                <a:solidFill>
                  <a:srgbClr val="FF0000"/>
                </a:solidFill>
                <a:latin typeface="+mn-lt"/>
              </a:rPr>
              <a:t>STUDIO APARTEMENTS</a:t>
            </a:r>
          </a:p>
        </p:txBody>
      </p:sp>
      <p:sp>
        <p:nvSpPr>
          <p:cNvPr id="5" name="Rectangle 3"/>
          <p:cNvSpPr txBox="1">
            <a:spLocks noChangeArrowheads="1"/>
          </p:cNvSpPr>
          <p:nvPr/>
        </p:nvSpPr>
        <p:spPr>
          <a:xfrm>
            <a:off x="838200" y="1600200"/>
            <a:ext cx="5715000" cy="2894012"/>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274320" indent="-274320" fontAlgn="auto">
              <a:spcBef>
                <a:spcPts val="600"/>
              </a:spcBef>
              <a:spcAft>
                <a:spcPts val="0"/>
              </a:spcAft>
              <a:buClr>
                <a:schemeClr val="tx2"/>
              </a:buClr>
              <a:buSzPct val="73000"/>
              <a:buFont typeface="Wingdings" pitchFamily="2" charset="2"/>
              <a:buChar char="¯"/>
              <a:defRPr/>
            </a:pPr>
            <a:r>
              <a:rPr lang="en-US" sz="2000" b="1" dirty="0">
                <a:solidFill>
                  <a:schemeClr val="tx1"/>
                </a:solidFill>
              </a:rPr>
              <a:t>VILLAGE		- KAKKANAD</a:t>
            </a:r>
          </a:p>
          <a:p>
            <a:pPr marL="274320" indent="-274320" fontAlgn="auto">
              <a:spcBef>
                <a:spcPts val="600"/>
              </a:spcBef>
              <a:spcAft>
                <a:spcPts val="0"/>
              </a:spcAft>
              <a:buClr>
                <a:schemeClr val="tx2"/>
              </a:buClr>
              <a:buSzPct val="73000"/>
              <a:buFont typeface="Wingdings" pitchFamily="2" charset="2"/>
              <a:buChar char="¯"/>
              <a:defRPr/>
            </a:pPr>
            <a:r>
              <a:rPr lang="en-US" sz="2000" b="1" dirty="0">
                <a:solidFill>
                  <a:schemeClr val="tx1"/>
                </a:solidFill>
              </a:rPr>
              <a:t>EXTENT		- 6.86ARES</a:t>
            </a:r>
          </a:p>
          <a:p>
            <a:pPr marL="274320" indent="-274320" fontAlgn="auto">
              <a:spcBef>
                <a:spcPts val="600"/>
              </a:spcBef>
              <a:spcAft>
                <a:spcPts val="0"/>
              </a:spcAft>
              <a:buClr>
                <a:schemeClr val="tx2"/>
              </a:buClr>
              <a:buSzPct val="73000"/>
              <a:buFont typeface="Wingdings" pitchFamily="2" charset="2"/>
              <a:buChar char="¯"/>
              <a:defRPr/>
            </a:pPr>
            <a:r>
              <a:rPr lang="en-US" sz="2000" b="1" dirty="0">
                <a:solidFill>
                  <a:schemeClr val="tx1"/>
                </a:solidFill>
              </a:rPr>
              <a:t>NO OF FLOORS 	- G+5 FLOORS</a:t>
            </a:r>
          </a:p>
          <a:p>
            <a:pPr marL="274320" indent="-274320" fontAlgn="auto">
              <a:spcBef>
                <a:spcPts val="600"/>
              </a:spcBef>
              <a:spcAft>
                <a:spcPts val="0"/>
              </a:spcAft>
              <a:buClr>
                <a:schemeClr val="tx2"/>
              </a:buClr>
              <a:buSzPct val="73000"/>
              <a:buFont typeface="Wingdings" pitchFamily="2" charset="2"/>
              <a:buChar char="¯"/>
              <a:defRPr/>
            </a:pPr>
            <a:r>
              <a:rPr lang="en-US" sz="2000" b="1" dirty="0">
                <a:solidFill>
                  <a:schemeClr val="tx1"/>
                </a:solidFill>
              </a:rPr>
              <a:t>NO OF UNITS		- 25</a:t>
            </a:r>
          </a:p>
          <a:p>
            <a:pPr marL="274320" indent="-274320" fontAlgn="auto">
              <a:spcBef>
                <a:spcPts val="600"/>
              </a:spcBef>
              <a:spcAft>
                <a:spcPts val="0"/>
              </a:spcAft>
              <a:buClr>
                <a:schemeClr val="tx2"/>
              </a:buClr>
              <a:buSzPct val="73000"/>
              <a:buFont typeface="Wingdings" pitchFamily="2" charset="2"/>
              <a:buChar char="¯"/>
              <a:defRPr/>
            </a:pPr>
            <a:r>
              <a:rPr lang="en-US" sz="2000" b="1" dirty="0">
                <a:solidFill>
                  <a:schemeClr val="tx1"/>
                </a:solidFill>
              </a:rPr>
              <a:t>NATURE OF UNIT- ONE BED ROOM UNIT</a:t>
            </a:r>
          </a:p>
          <a:p>
            <a:pPr marL="274320" indent="-274320" fontAlgn="auto">
              <a:spcBef>
                <a:spcPts val="600"/>
              </a:spcBef>
              <a:spcAft>
                <a:spcPts val="0"/>
              </a:spcAft>
              <a:buClr>
                <a:schemeClr val="tx2"/>
              </a:buClr>
              <a:buSzPct val="73000"/>
              <a:buFont typeface="Wingdings" pitchFamily="2" charset="2"/>
              <a:buChar char="¯"/>
              <a:defRPr/>
            </a:pPr>
            <a:r>
              <a:rPr lang="en-US" sz="2000" b="1" dirty="0">
                <a:solidFill>
                  <a:schemeClr val="tx1"/>
                </a:solidFill>
              </a:rPr>
              <a:t>PLINTH AREA OF 1 UNIT- 31.50SQM</a:t>
            </a:r>
          </a:p>
          <a:p>
            <a:pPr marL="274320" indent="-274320" fontAlgn="auto">
              <a:spcBef>
                <a:spcPts val="600"/>
              </a:spcBef>
              <a:spcAft>
                <a:spcPts val="0"/>
              </a:spcAft>
              <a:buClr>
                <a:schemeClr val="tx2"/>
              </a:buClr>
              <a:buSzPct val="73000"/>
              <a:buFont typeface="Wingdings" pitchFamily="2" charset="2"/>
              <a:buChar char="¯"/>
              <a:defRPr/>
            </a:pPr>
            <a:r>
              <a:rPr lang="en-US" sz="2000" b="1" dirty="0">
                <a:solidFill>
                  <a:schemeClr val="tx1"/>
                </a:solidFill>
              </a:rPr>
              <a:t>TOTAL PLINTH AREA	- 1195.25SQM</a:t>
            </a:r>
          </a:p>
        </p:txBody>
      </p:sp>
      <p:sp>
        <p:nvSpPr>
          <p:cNvPr id="7" name="Slide Number Placeholder 6"/>
          <p:cNvSpPr>
            <a:spLocks noGrp="1"/>
          </p:cNvSpPr>
          <p:nvPr>
            <p:ph type="sldNum" sz="quarter" idx="15"/>
          </p:nvPr>
        </p:nvSpPr>
        <p:spPr/>
        <p:txBody>
          <a:bodyPr/>
          <a:lstStyle/>
          <a:p>
            <a:fld id="{D9422BCC-C4C2-4970-A2BC-3427CF15E3A6}"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228600"/>
            <a:ext cx="7086600" cy="868363"/>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400" dirty="0">
                <a:solidFill>
                  <a:schemeClr val="tx2"/>
                </a:solidFill>
                <a:effectLst>
                  <a:outerShdw blurRad="38100" dist="38100" dir="2700000" algn="tl">
                    <a:srgbClr val="000000"/>
                  </a:outerShdw>
                </a:effectLst>
                <a:latin typeface="+mn-lt"/>
              </a:rPr>
              <a:t>CHILAVANNUR BUND ROAD</a:t>
            </a:r>
          </a:p>
        </p:txBody>
      </p:sp>
      <p:pic>
        <p:nvPicPr>
          <p:cNvPr id="45060" name="Picture 10" descr="chila"/>
          <p:cNvPicPr>
            <a:picLocks noChangeAspect="1" noChangeArrowheads="1"/>
          </p:cNvPicPr>
          <p:nvPr/>
        </p:nvPicPr>
        <p:blipFill>
          <a:blip r:embed="rId3" cstate="print"/>
          <a:srcRect t="25287"/>
          <a:stretch>
            <a:fillRect/>
          </a:stretch>
        </p:blipFill>
        <p:spPr bwMode="auto">
          <a:xfrm>
            <a:off x="304800" y="2286000"/>
            <a:ext cx="7816850" cy="4572000"/>
          </a:xfrm>
          <a:prstGeom prst="rect">
            <a:avLst/>
          </a:prstGeom>
          <a:noFill/>
          <a:ln w="9525">
            <a:noFill/>
            <a:miter lim="800000"/>
            <a:headEnd/>
            <a:tailEnd/>
          </a:ln>
        </p:spPr>
      </p:pic>
      <p:sp>
        <p:nvSpPr>
          <p:cNvPr id="15365" name="Rectangle 5"/>
          <p:cNvSpPr>
            <a:spLocks noChangeArrowheads="1"/>
          </p:cNvSpPr>
          <p:nvPr/>
        </p:nvSpPr>
        <p:spPr bwMode="auto">
          <a:xfrm>
            <a:off x="304800" y="1219200"/>
            <a:ext cx="6248400" cy="2133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fontAlgn="auto">
              <a:spcBef>
                <a:spcPct val="20000"/>
              </a:spcBef>
              <a:spcAft>
                <a:spcPts val="0"/>
              </a:spcAft>
              <a:buClr>
                <a:schemeClr val="tx2"/>
              </a:buClr>
              <a:buFont typeface="Wingdings 2" pitchFamily="18" charset="2"/>
              <a:buChar char="â"/>
              <a:defRPr/>
            </a:pPr>
            <a:r>
              <a:rPr lang="en-US" sz="1600" b="1" dirty="0">
                <a:solidFill>
                  <a:srgbClr val="002060"/>
                </a:solidFill>
                <a:latin typeface="+mn-lt"/>
              </a:rPr>
              <a:t>ROAD PARALLEL TO  S A  ROAD LINKING NH BYPASS AND   K.P VALLON ROAD</a:t>
            </a:r>
            <a:r>
              <a:rPr lang="en-US" sz="1600" b="1" dirty="0">
                <a:solidFill>
                  <a:srgbClr val="002060"/>
                </a:solidFill>
                <a:effectLst>
                  <a:outerShdw blurRad="38100" dist="38100" dir="2700000" algn="tl">
                    <a:srgbClr val="000000"/>
                  </a:outerShdw>
                </a:effectLst>
                <a:latin typeface="+mn-lt"/>
              </a:rPr>
              <a:t> .</a:t>
            </a:r>
          </a:p>
          <a:p>
            <a:pPr marL="342900" indent="-342900" fontAlgn="auto">
              <a:spcBef>
                <a:spcPct val="20000"/>
              </a:spcBef>
              <a:spcAft>
                <a:spcPts val="0"/>
              </a:spcAft>
              <a:buClr>
                <a:schemeClr val="tx2"/>
              </a:buClr>
              <a:buFont typeface="Wingdings 2" pitchFamily="18" charset="2"/>
              <a:buChar char="â"/>
              <a:defRPr/>
            </a:pPr>
            <a:r>
              <a:rPr lang="en-US" sz="1600" b="1" dirty="0">
                <a:solidFill>
                  <a:srgbClr val="002060"/>
                </a:solidFill>
                <a:latin typeface="+mn-lt"/>
              </a:rPr>
              <a:t>NH 47 BYEPASS TO K.P. VALLON ROAD -TOTAL LENGTH -1.5KM</a:t>
            </a:r>
          </a:p>
          <a:p>
            <a:pPr marL="742950" lvl="1" indent="-285750" fontAlgn="auto">
              <a:spcBef>
                <a:spcPct val="20000"/>
              </a:spcBef>
              <a:spcAft>
                <a:spcPts val="0"/>
              </a:spcAft>
              <a:buClr>
                <a:schemeClr val="tx2"/>
              </a:buClr>
              <a:buFont typeface="Wingdings 2" pitchFamily="18" charset="2"/>
              <a:buChar char="â"/>
              <a:defRPr/>
            </a:pPr>
            <a:r>
              <a:rPr lang="en-US" sz="1600" b="1" dirty="0">
                <a:solidFill>
                  <a:srgbClr val="002060"/>
                </a:solidFill>
                <a:latin typeface="+mn-lt"/>
              </a:rPr>
              <a:t>15 M WIDE ROAD FROM NH 47 BYEPASS TO CHILAVANNUR ROAD </a:t>
            </a:r>
          </a:p>
          <a:p>
            <a:pPr marL="742950" lvl="1" indent="-285750" fontAlgn="auto">
              <a:spcBef>
                <a:spcPct val="20000"/>
              </a:spcBef>
              <a:spcAft>
                <a:spcPts val="0"/>
              </a:spcAft>
              <a:buClr>
                <a:schemeClr val="tx2"/>
              </a:buClr>
              <a:buFont typeface="Wingdings 2" pitchFamily="18" charset="2"/>
              <a:buChar char="â"/>
              <a:defRPr/>
            </a:pPr>
            <a:r>
              <a:rPr lang="en-US" sz="1600" b="1" dirty="0">
                <a:solidFill>
                  <a:srgbClr val="002060"/>
                </a:solidFill>
                <a:latin typeface="+mn-lt"/>
              </a:rPr>
              <a:t>10 M WIDE ROAD FROM CHILAVANNUR ROAD TO   K.P. VALLON ROAD</a:t>
            </a:r>
          </a:p>
        </p:txBody>
      </p:sp>
      <p:sp>
        <p:nvSpPr>
          <p:cNvPr id="6" name="Slide Number Placeholder 5"/>
          <p:cNvSpPr>
            <a:spLocks noGrp="1"/>
          </p:cNvSpPr>
          <p:nvPr>
            <p:ph type="sldNum" sz="quarter" idx="15"/>
          </p:nvPr>
        </p:nvSpPr>
        <p:spPr/>
        <p:txBody>
          <a:bodyPr/>
          <a:lstStyle/>
          <a:p>
            <a:fld id="{D9422BCC-C4C2-4970-A2BC-3427CF15E3A6}" type="slidenum">
              <a:rPr lang="en-US" smtClean="0"/>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381000" y="304800"/>
            <a:ext cx="7410450" cy="928688"/>
          </a:xfrm>
          <a:prstGeom prst="rect">
            <a:avLst/>
          </a:prstGeom>
        </p:spPr>
        <p:txBody>
          <a:bodyPr/>
          <a:lstStyle/>
          <a:p>
            <a:pPr algn="ctr" fontAlgn="auto">
              <a:spcBef>
                <a:spcPts val="0"/>
              </a:spcBef>
              <a:spcAft>
                <a:spcPts val="0"/>
              </a:spcAft>
              <a:defRPr/>
            </a:pPr>
            <a:r>
              <a:rPr lang="en-US" sz="3200" b="1" dirty="0">
                <a:solidFill>
                  <a:srgbClr val="FF0000"/>
                </a:solidFill>
                <a:effectLst>
                  <a:outerShdw blurRad="38100" dist="38100" dir="2700000" algn="tl">
                    <a:srgbClr val="000000">
                      <a:alpha val="43137"/>
                    </a:srgbClr>
                  </a:outerShdw>
                </a:effectLst>
                <a:latin typeface="+mn-lt"/>
              </a:rPr>
              <a:t>AMBEDKAR STADIUM REDEVELOPMENT</a:t>
            </a:r>
          </a:p>
        </p:txBody>
      </p:sp>
      <p:sp>
        <p:nvSpPr>
          <p:cNvPr id="46084" name="Content Placeholder 2"/>
          <p:cNvSpPr txBox="1">
            <a:spLocks/>
          </p:cNvSpPr>
          <p:nvPr/>
        </p:nvSpPr>
        <p:spPr bwMode="auto">
          <a:xfrm>
            <a:off x="457200" y="1524000"/>
            <a:ext cx="7239000" cy="4846638"/>
          </a:xfrm>
          <a:prstGeom prst="rect">
            <a:avLst/>
          </a:prstGeom>
          <a:noFill/>
          <a:ln w="9525">
            <a:noFill/>
            <a:miter lim="800000"/>
            <a:headEnd/>
            <a:tailEnd/>
          </a:ln>
        </p:spPr>
        <p:txBody>
          <a:bodyPr/>
          <a:lstStyle/>
          <a:p>
            <a:pPr marL="273050" indent="-273050" algn="just">
              <a:spcBef>
                <a:spcPts val="600"/>
              </a:spcBef>
              <a:buClr>
                <a:schemeClr val="tx2"/>
              </a:buClr>
              <a:buSzPct val="73000"/>
              <a:buFont typeface="Wingdings 2" pitchFamily="18" charset="2"/>
              <a:buChar char=""/>
            </a:pPr>
            <a:r>
              <a:rPr lang="en-US" sz="2400" dirty="0">
                <a:latin typeface="Trebuchet MS" pitchFamily="34" charset="0"/>
              </a:rPr>
              <a:t>The project aim at developing a new stadium after demolishing the existing one jointly with the KFA</a:t>
            </a:r>
          </a:p>
          <a:p>
            <a:pPr marL="273050" indent="-273050" algn="just">
              <a:spcBef>
                <a:spcPts val="600"/>
              </a:spcBef>
              <a:buClr>
                <a:schemeClr val="tx2"/>
              </a:buClr>
              <a:buSzPct val="73000"/>
              <a:buFont typeface="Wingdings 2" pitchFamily="18" charset="2"/>
              <a:buChar char=""/>
            </a:pPr>
            <a:r>
              <a:rPr lang="en-US" sz="2400" dirty="0">
                <a:latin typeface="Trebuchet MS" pitchFamily="34" charset="0"/>
              </a:rPr>
              <a:t>GCDA have signed an MOU with KFA  </a:t>
            </a:r>
          </a:p>
          <a:p>
            <a:pPr marL="273050" indent="-273050" algn="just">
              <a:spcBef>
                <a:spcPts val="600"/>
              </a:spcBef>
              <a:buClr>
                <a:schemeClr val="tx2"/>
              </a:buClr>
              <a:buSzPct val="73000"/>
              <a:buFont typeface="Wingdings 2" pitchFamily="18" charset="2"/>
              <a:buChar char=""/>
            </a:pPr>
            <a:r>
              <a:rPr lang="en-US" sz="2400" dirty="0">
                <a:latin typeface="Trebuchet MS" pitchFamily="34" charset="0"/>
              </a:rPr>
              <a:t>The new stadium will have 10,000 seating capacity and artificially turfed play field.</a:t>
            </a:r>
          </a:p>
          <a:p>
            <a:pPr marL="273050" indent="-273050" algn="just">
              <a:spcBef>
                <a:spcPts val="600"/>
              </a:spcBef>
              <a:buClr>
                <a:schemeClr val="tx2"/>
              </a:buClr>
              <a:buSzPct val="73000"/>
              <a:buFont typeface="Wingdings 2" pitchFamily="18" charset="2"/>
              <a:buChar char=""/>
            </a:pPr>
            <a:r>
              <a:rPr lang="en-US" sz="2400" dirty="0">
                <a:latin typeface="Trebuchet MS" pitchFamily="34" charset="0"/>
              </a:rPr>
              <a:t>The player’s facilities in the stadium will be of FIFA standard</a:t>
            </a:r>
          </a:p>
          <a:p>
            <a:pPr marL="273050" indent="-273050" algn="just">
              <a:spcBef>
                <a:spcPts val="600"/>
              </a:spcBef>
              <a:buClr>
                <a:schemeClr val="tx2"/>
              </a:buClr>
              <a:buSzPct val="73000"/>
              <a:buFont typeface="Wingdings 2" pitchFamily="18" charset="2"/>
              <a:buChar char=""/>
            </a:pPr>
            <a:r>
              <a:rPr lang="en-US" sz="2400" dirty="0">
                <a:latin typeface="Trebuchet MS" pitchFamily="34" charset="0"/>
              </a:rPr>
              <a:t> Parking for about 600 cars will be provided as underground.</a:t>
            </a:r>
          </a:p>
        </p:txBody>
      </p:sp>
      <p:sp>
        <p:nvSpPr>
          <p:cNvPr id="5" name="Slide Number Placeholder 4"/>
          <p:cNvSpPr>
            <a:spLocks noGrp="1"/>
          </p:cNvSpPr>
          <p:nvPr>
            <p:ph type="sldNum" sz="quarter" idx="12"/>
          </p:nvPr>
        </p:nvSpPr>
        <p:spPr/>
        <p:txBody>
          <a:bodyPr/>
          <a:lstStyle/>
          <a:p>
            <a:fld id="{D9422BCC-C4C2-4970-A2BC-3427CF15E3A6}" type="slidenum">
              <a:rPr lang="en-US" smtClean="0"/>
              <a:pPr/>
              <a:t>52</a:t>
            </a:fld>
            <a:endParaRPr lang="en-US" dirty="0"/>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0" y="304800"/>
            <a:ext cx="8748713" cy="928688"/>
          </a:xfrm>
          <a:prstGeom prst="rect">
            <a:avLst/>
          </a:prstGeom>
        </p:spPr>
        <p:txBody>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mn-lt"/>
              </a:rPr>
              <a:t>PERMANENT EXHIBITION HALL  AND CONVENTION CENTER  AT  JNI STADIUM</a:t>
            </a:r>
            <a:endParaRPr lang="en-US" sz="3200" b="1" dirty="0">
              <a:effectLst>
                <a:outerShdw blurRad="38100" dist="38100" dir="2700000" algn="tl">
                  <a:srgbClr val="000000">
                    <a:alpha val="43137"/>
                  </a:srgbClr>
                </a:outerShdw>
              </a:effectLst>
              <a:latin typeface="Tw Cen MT" pitchFamily="34" charset="0"/>
            </a:endParaRPr>
          </a:p>
        </p:txBody>
      </p:sp>
      <p:sp>
        <p:nvSpPr>
          <p:cNvPr id="6" name="Content Placeholder 2"/>
          <p:cNvSpPr txBox="1">
            <a:spLocks/>
          </p:cNvSpPr>
          <p:nvPr/>
        </p:nvSpPr>
        <p:spPr>
          <a:xfrm>
            <a:off x="685800" y="1371600"/>
            <a:ext cx="7467600" cy="4846320"/>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274320" indent="-274320" fontAlgn="auto">
              <a:lnSpc>
                <a:spcPct val="150000"/>
              </a:lnSpc>
              <a:spcBef>
                <a:spcPts val="600"/>
              </a:spcBef>
              <a:spcAft>
                <a:spcPts val="0"/>
              </a:spcAft>
              <a:buClr>
                <a:schemeClr val="tx2"/>
              </a:buClr>
              <a:buSzPct val="73000"/>
              <a:buFont typeface="Wingdings 2"/>
              <a:buChar char=""/>
              <a:defRPr/>
            </a:pPr>
            <a:r>
              <a:rPr lang="en-US" sz="2000" b="1" dirty="0">
                <a:solidFill>
                  <a:schemeClr val="tx1"/>
                </a:solidFill>
              </a:rPr>
              <a:t>The project aim is to develop a world class exhibition cum convention centre for the city</a:t>
            </a:r>
          </a:p>
          <a:p>
            <a:pPr marL="274320" indent="-274320" fontAlgn="auto">
              <a:lnSpc>
                <a:spcPct val="150000"/>
              </a:lnSpc>
              <a:spcBef>
                <a:spcPts val="600"/>
              </a:spcBef>
              <a:spcAft>
                <a:spcPts val="0"/>
              </a:spcAft>
              <a:buClr>
                <a:schemeClr val="tx2"/>
              </a:buClr>
              <a:buSzPct val="73000"/>
              <a:buFont typeface="Wingdings 2"/>
              <a:buChar char=""/>
              <a:defRPr/>
            </a:pPr>
            <a:r>
              <a:rPr lang="en-US" sz="2000" b="1" dirty="0">
                <a:solidFill>
                  <a:schemeClr val="tx1"/>
                </a:solidFill>
              </a:rPr>
              <a:t> About 7 acres of land is earmarked in front of the JNI stadium for this project</a:t>
            </a:r>
          </a:p>
          <a:p>
            <a:pPr marL="274320" indent="-274320" fontAlgn="auto">
              <a:lnSpc>
                <a:spcPct val="150000"/>
              </a:lnSpc>
              <a:spcBef>
                <a:spcPts val="600"/>
              </a:spcBef>
              <a:spcAft>
                <a:spcPts val="0"/>
              </a:spcAft>
              <a:buClr>
                <a:schemeClr val="tx2"/>
              </a:buClr>
              <a:buSzPct val="73000"/>
              <a:buFont typeface="Wingdings 2"/>
              <a:buChar char=""/>
              <a:defRPr/>
            </a:pPr>
            <a:r>
              <a:rPr lang="en-US" sz="2000" b="1" dirty="0">
                <a:solidFill>
                  <a:schemeClr val="tx1"/>
                </a:solidFill>
              </a:rPr>
              <a:t>The facility will have a total built up area of 2.8 lakh sqft.</a:t>
            </a:r>
          </a:p>
          <a:p>
            <a:pPr marL="274320" indent="-274320" fontAlgn="auto">
              <a:lnSpc>
                <a:spcPct val="150000"/>
              </a:lnSpc>
              <a:spcBef>
                <a:spcPts val="600"/>
              </a:spcBef>
              <a:spcAft>
                <a:spcPts val="0"/>
              </a:spcAft>
              <a:buClr>
                <a:schemeClr val="tx2"/>
              </a:buClr>
              <a:buSzPct val="73000"/>
              <a:buFont typeface="Wingdings 2"/>
              <a:buChar char=""/>
              <a:defRPr/>
            </a:pPr>
            <a:r>
              <a:rPr lang="en-US" sz="2000" b="1" dirty="0">
                <a:solidFill>
                  <a:schemeClr val="tx1"/>
                </a:solidFill>
              </a:rPr>
              <a:t>The saleable area of the centre will be 80,000 sq.ft  with flexibility to use in multiple units </a:t>
            </a:r>
          </a:p>
          <a:p>
            <a:pPr marL="274320" indent="-274320" fontAlgn="auto">
              <a:lnSpc>
                <a:spcPct val="150000"/>
              </a:lnSpc>
              <a:spcBef>
                <a:spcPts val="600"/>
              </a:spcBef>
              <a:spcAft>
                <a:spcPts val="0"/>
              </a:spcAft>
              <a:buClr>
                <a:schemeClr val="tx2"/>
              </a:buClr>
              <a:buSzPct val="73000"/>
              <a:buFont typeface="Wingdings 2"/>
              <a:buChar char=""/>
              <a:defRPr/>
            </a:pPr>
            <a:r>
              <a:rPr lang="en-US" sz="2000" b="1" dirty="0">
                <a:solidFill>
                  <a:schemeClr val="tx1"/>
                </a:solidFill>
              </a:rPr>
              <a:t>Food courts , meeting halls etc. are provided as allied facilities</a:t>
            </a:r>
          </a:p>
        </p:txBody>
      </p:sp>
      <p:sp>
        <p:nvSpPr>
          <p:cNvPr id="5" name="Slide Number Placeholder 4"/>
          <p:cNvSpPr>
            <a:spLocks noGrp="1"/>
          </p:cNvSpPr>
          <p:nvPr>
            <p:ph type="sldNum" sz="quarter" idx="12"/>
          </p:nvPr>
        </p:nvSpPr>
        <p:spPr/>
        <p:txBody>
          <a:bodyPr/>
          <a:lstStyle/>
          <a:p>
            <a:fld id="{D9422BCC-C4C2-4970-A2BC-3427CF15E3A6}" type="slidenum">
              <a:rPr lang="en-US" smtClean="0"/>
              <a:pPr/>
              <a:t>53</a:t>
            </a:fld>
            <a:endParaRPr lang="en-US" dirty="0"/>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a:bodyPr>
          <a:lstStyle/>
          <a:p>
            <a:pPr fontAlgn="auto">
              <a:spcAft>
                <a:spcPts val="0"/>
              </a:spcAft>
              <a:defRPr/>
            </a:pPr>
            <a:r>
              <a:rPr lang="en-US" dirty="0" smtClean="0">
                <a:solidFill>
                  <a:srgbClr val="FF0000"/>
                </a:solidFill>
                <a:latin typeface="+mn-lt"/>
              </a:rPr>
              <a:t>Multimedia entertainment centre at rajendra maidan</a:t>
            </a:r>
            <a:endParaRPr lang="en-US" dirty="0">
              <a:solidFill>
                <a:srgbClr val="FF0000"/>
              </a:solidFill>
              <a:latin typeface="+mn-lt"/>
            </a:endParaRPr>
          </a:p>
        </p:txBody>
      </p:sp>
      <p:sp>
        <p:nvSpPr>
          <p:cNvPr id="48131" name="Content Placeholder 2"/>
          <p:cNvSpPr>
            <a:spLocks noGrp="1"/>
          </p:cNvSpPr>
          <p:nvPr>
            <p:ph sz="quarter" idx="1"/>
          </p:nvPr>
        </p:nvSpPr>
        <p:spPr/>
        <p:txBody>
          <a:bodyPr/>
          <a:lstStyle/>
          <a:p>
            <a:pPr algn="just">
              <a:lnSpc>
                <a:spcPct val="150000"/>
              </a:lnSpc>
              <a:buFont typeface="Wingdings 2" pitchFamily="18" charset="2"/>
              <a:buNone/>
            </a:pPr>
            <a:r>
              <a:rPr lang="en-US" sz="2400" dirty="0" smtClean="0">
                <a:latin typeface="+mn-lt"/>
              </a:rPr>
              <a:t>The multimedia entertainment centre comprise of colour laser show system integrated with video projection on aqua screen, intelligent lighting, audio and musical fountain</a:t>
            </a:r>
          </a:p>
          <a:p>
            <a:pPr algn="just">
              <a:lnSpc>
                <a:spcPct val="150000"/>
              </a:lnSpc>
              <a:buFont typeface="Wingdings 2" pitchFamily="18" charset="2"/>
              <a:buNone/>
            </a:pPr>
            <a:r>
              <a:rPr lang="en-US" sz="2400" dirty="0" smtClean="0">
                <a:latin typeface="+mn-lt"/>
              </a:rPr>
              <a:t>The laser show will be exhibited by theme with laser animation equipments and water jet fountains synchronised with music</a:t>
            </a:r>
          </a:p>
          <a:p>
            <a:pPr algn="just">
              <a:lnSpc>
                <a:spcPct val="150000"/>
              </a:lnSpc>
              <a:buFont typeface="Wingdings 2" pitchFamily="18" charset="2"/>
              <a:buNone/>
            </a:pPr>
            <a:r>
              <a:rPr lang="en-US" sz="2400" dirty="0" smtClean="0">
                <a:latin typeface="+mn-lt"/>
              </a:rPr>
              <a:t>The project will be implemented on turn key basis.</a:t>
            </a:r>
          </a:p>
        </p:txBody>
      </p:sp>
      <p:sp>
        <p:nvSpPr>
          <p:cNvPr id="5" name="Slide Number Placeholder 4"/>
          <p:cNvSpPr>
            <a:spLocks noGrp="1"/>
          </p:cNvSpPr>
          <p:nvPr>
            <p:ph type="sldNum" sz="quarter" idx="15"/>
          </p:nvPr>
        </p:nvSpPr>
        <p:spPr/>
        <p:txBody>
          <a:bodyPr/>
          <a:lstStyle/>
          <a:p>
            <a:fld id="{D9422BCC-C4C2-4970-A2BC-3427CF15E3A6}"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239000" cy="929640"/>
          </a:xfrm>
        </p:spPr>
        <p:txBody>
          <a:bodyPr>
            <a:normAutofit/>
          </a:bodyPr>
          <a:lstStyle/>
          <a:p>
            <a:pPr fontAlgn="auto">
              <a:spcAft>
                <a:spcPts val="0"/>
              </a:spcAft>
              <a:defRPr/>
            </a:pPr>
            <a:r>
              <a:rPr lang="en-US" sz="3200" b="1" dirty="0" smtClean="0">
                <a:solidFill>
                  <a:schemeClr val="accent1">
                    <a:lumMod val="50000"/>
                  </a:schemeClr>
                </a:solidFill>
                <a:latin typeface="+mn-lt"/>
              </a:rPr>
              <a:t>Tethered helium balloon</a:t>
            </a:r>
            <a:endParaRPr lang="en-US" sz="3200" b="1" dirty="0">
              <a:solidFill>
                <a:schemeClr val="accent1">
                  <a:lumMod val="50000"/>
                </a:schemeClr>
              </a:solidFill>
              <a:latin typeface="+mn-lt"/>
            </a:endParaRPr>
          </a:p>
        </p:txBody>
      </p:sp>
      <p:sp>
        <p:nvSpPr>
          <p:cNvPr id="50180" name="Content Placeholder 2"/>
          <p:cNvSpPr>
            <a:spLocks noGrp="1"/>
          </p:cNvSpPr>
          <p:nvPr>
            <p:ph sz="quarter" idx="1"/>
          </p:nvPr>
        </p:nvSpPr>
        <p:spPr>
          <a:xfrm>
            <a:off x="304800" y="1143000"/>
            <a:ext cx="7239000" cy="4846638"/>
          </a:xfrm>
        </p:spPr>
        <p:txBody>
          <a:bodyPr/>
          <a:lstStyle/>
          <a:p>
            <a:pPr algn="just">
              <a:lnSpc>
                <a:spcPct val="150000"/>
              </a:lnSpc>
            </a:pPr>
            <a:r>
              <a:rPr lang="en-US" sz="2000" b="1" dirty="0" smtClean="0">
                <a:latin typeface="+mn-lt"/>
              </a:rPr>
              <a:t>The aim is to introduce a modern recreational facility viz. Tethered helium balloon at marine drive ground  to enjoy a panoramic view of the city </a:t>
            </a:r>
          </a:p>
          <a:p>
            <a:pPr algn="just">
              <a:lnSpc>
                <a:spcPct val="150000"/>
              </a:lnSpc>
            </a:pPr>
            <a:r>
              <a:rPr lang="en-US" sz="2000" b="1" dirty="0" smtClean="0">
                <a:latin typeface="+mn-lt"/>
              </a:rPr>
              <a:t>The project will be implemented on PPP mode</a:t>
            </a:r>
          </a:p>
          <a:p>
            <a:pPr algn="just">
              <a:lnSpc>
                <a:spcPct val="150000"/>
              </a:lnSpc>
            </a:pPr>
            <a:r>
              <a:rPr lang="en-US" sz="2000" b="1" dirty="0" smtClean="0">
                <a:latin typeface="+mn-lt"/>
              </a:rPr>
              <a:t>The partner firm shall install the Tethered helium balloon of certified capacity of 30</a:t>
            </a:r>
          </a:p>
          <a:p>
            <a:pPr algn="just">
              <a:lnSpc>
                <a:spcPct val="150000"/>
              </a:lnSpc>
            </a:pPr>
            <a:r>
              <a:rPr lang="en-US" sz="2000" b="1" dirty="0" smtClean="0">
                <a:latin typeface="+mn-lt"/>
              </a:rPr>
              <a:t>Operate and maintain it for 20 years  from COD and transfer the facility  back to GCDA.</a:t>
            </a:r>
          </a:p>
        </p:txBody>
      </p:sp>
      <p:sp>
        <p:nvSpPr>
          <p:cNvPr id="6" name="Slide Number Placeholder 5"/>
          <p:cNvSpPr>
            <a:spLocks noGrp="1"/>
          </p:cNvSpPr>
          <p:nvPr>
            <p:ph type="sldNum" sz="quarter" idx="15"/>
          </p:nvPr>
        </p:nvSpPr>
        <p:spPr/>
        <p:txBody>
          <a:bodyPr/>
          <a:lstStyle/>
          <a:p>
            <a:fld id="{D9422BCC-C4C2-4970-A2BC-3427CF15E3A6}"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22960"/>
          </a:xfrm>
        </p:spPr>
        <p:txBody>
          <a:bodyPr/>
          <a:lstStyle/>
          <a:p>
            <a:pPr fontAlgn="auto">
              <a:spcAft>
                <a:spcPts val="0"/>
              </a:spcAft>
              <a:defRPr/>
            </a:pPr>
            <a:r>
              <a:rPr lang="en-US" dirty="0" smtClean="0">
                <a:solidFill>
                  <a:schemeClr val="accent5">
                    <a:lumMod val="75000"/>
                  </a:schemeClr>
                </a:solidFill>
                <a:latin typeface="+mn-lt"/>
              </a:rPr>
              <a:t>Tunnel  aquarium</a:t>
            </a:r>
            <a:endParaRPr lang="en-US" dirty="0">
              <a:solidFill>
                <a:schemeClr val="accent5">
                  <a:lumMod val="75000"/>
                </a:schemeClr>
              </a:solidFill>
              <a:latin typeface="+mn-lt"/>
            </a:endParaRPr>
          </a:p>
        </p:txBody>
      </p:sp>
      <p:sp>
        <p:nvSpPr>
          <p:cNvPr id="3" name="Content Placeholder 2"/>
          <p:cNvSpPr>
            <a:spLocks noGrp="1"/>
          </p:cNvSpPr>
          <p:nvPr>
            <p:ph sz="quarter" idx="1"/>
          </p:nvPr>
        </p:nvSpPr>
        <p:spPr>
          <a:xfrm>
            <a:off x="533400" y="1219200"/>
            <a:ext cx="7239000" cy="4846638"/>
          </a:xfrm>
        </p:spPr>
        <p:txBody>
          <a:bodyPr>
            <a:noAutofit/>
          </a:bodyPr>
          <a:lstStyle/>
          <a:p>
            <a:pPr marL="274320" indent="-274320" fontAlgn="auto">
              <a:lnSpc>
                <a:spcPct val="160000"/>
              </a:lnSpc>
              <a:spcAft>
                <a:spcPts val="0"/>
              </a:spcAft>
              <a:buFont typeface="Wingdings 2"/>
              <a:buChar char=""/>
              <a:defRPr/>
            </a:pPr>
            <a:r>
              <a:rPr lang="en-US" sz="1800" b="1" dirty="0" smtClean="0">
                <a:latin typeface="+mn-lt"/>
              </a:rPr>
              <a:t>This is a modern recreational facility to view the replica of the natural habitat under sea and gain awareness about marine environment</a:t>
            </a:r>
          </a:p>
          <a:p>
            <a:pPr marL="274320" indent="-274320" fontAlgn="auto">
              <a:lnSpc>
                <a:spcPct val="160000"/>
              </a:lnSpc>
              <a:spcAft>
                <a:spcPts val="0"/>
              </a:spcAft>
              <a:buFont typeface="Wingdings 2"/>
              <a:buChar char=""/>
              <a:defRPr/>
            </a:pPr>
            <a:r>
              <a:rPr lang="en-US" sz="1800" b="1" dirty="0" smtClean="0">
                <a:latin typeface="+mn-lt"/>
              </a:rPr>
              <a:t>The project will be implemented on PPP mode</a:t>
            </a:r>
          </a:p>
          <a:p>
            <a:pPr marL="274320" indent="-274320" fontAlgn="auto">
              <a:lnSpc>
                <a:spcPct val="160000"/>
              </a:lnSpc>
              <a:spcAft>
                <a:spcPts val="0"/>
              </a:spcAft>
              <a:buFont typeface="Wingdings 2"/>
              <a:buChar char=""/>
              <a:defRPr/>
            </a:pPr>
            <a:r>
              <a:rPr lang="en-US" sz="1800" b="1" dirty="0" smtClean="0">
                <a:latin typeface="+mn-lt"/>
              </a:rPr>
              <a:t>The infrastructure will have </a:t>
            </a:r>
          </a:p>
          <a:p>
            <a:pPr marL="274320" indent="-274320" fontAlgn="auto">
              <a:lnSpc>
                <a:spcPct val="160000"/>
              </a:lnSpc>
              <a:spcAft>
                <a:spcPts val="0"/>
              </a:spcAft>
              <a:buFont typeface="Wingdings 2"/>
              <a:buNone/>
              <a:defRPr/>
            </a:pPr>
            <a:r>
              <a:rPr lang="en-US" sz="1800" b="1" dirty="0" smtClean="0">
                <a:latin typeface="+mn-lt"/>
              </a:rPr>
              <a:t>		</a:t>
            </a:r>
            <a:r>
              <a:rPr lang="en-US" sz="1800" b="1" cap="small" dirty="0" smtClean="0">
                <a:latin typeface="+mn-lt"/>
              </a:rPr>
              <a:t>Tunnel marine aquarium</a:t>
            </a:r>
          </a:p>
          <a:p>
            <a:pPr marL="274320" indent="-274320" fontAlgn="auto">
              <a:lnSpc>
                <a:spcPct val="160000"/>
              </a:lnSpc>
              <a:spcAft>
                <a:spcPts val="0"/>
              </a:spcAft>
              <a:buFont typeface="Wingdings 2"/>
              <a:buNone/>
              <a:defRPr/>
            </a:pPr>
            <a:r>
              <a:rPr lang="en-US" sz="1800" b="1" cap="small" dirty="0" smtClean="0">
                <a:latin typeface="+mn-lt"/>
              </a:rPr>
              <a:t>		Marine fish aquarium</a:t>
            </a:r>
          </a:p>
          <a:p>
            <a:pPr marL="274320" indent="-274320" fontAlgn="auto">
              <a:lnSpc>
                <a:spcPct val="160000"/>
              </a:lnSpc>
              <a:spcAft>
                <a:spcPts val="0"/>
              </a:spcAft>
              <a:buFont typeface="Wingdings 2"/>
              <a:buNone/>
              <a:defRPr/>
            </a:pPr>
            <a:r>
              <a:rPr lang="en-US" sz="1800" b="1" cap="small" dirty="0" smtClean="0">
                <a:latin typeface="+mn-lt"/>
              </a:rPr>
              <a:t>		Research and seminar centre</a:t>
            </a:r>
          </a:p>
          <a:p>
            <a:pPr marL="274320" indent="-274320" fontAlgn="auto">
              <a:lnSpc>
                <a:spcPct val="160000"/>
              </a:lnSpc>
              <a:spcAft>
                <a:spcPts val="0"/>
              </a:spcAft>
              <a:buFont typeface="Wingdings 2"/>
              <a:buNone/>
              <a:defRPr/>
            </a:pPr>
            <a:r>
              <a:rPr lang="en-US" sz="1800" b="1" cap="small" dirty="0" smtClean="0">
                <a:latin typeface="+mn-lt"/>
              </a:rPr>
              <a:t>		7d Theatre</a:t>
            </a:r>
          </a:p>
          <a:p>
            <a:pPr marL="274320" indent="-274320" fontAlgn="auto">
              <a:lnSpc>
                <a:spcPct val="160000"/>
              </a:lnSpc>
              <a:spcAft>
                <a:spcPts val="0"/>
              </a:spcAft>
              <a:buFont typeface="Wingdings 2"/>
              <a:buNone/>
              <a:defRPr/>
            </a:pPr>
            <a:r>
              <a:rPr lang="en-US" sz="1800" b="1" cap="small" dirty="0" smtClean="0">
                <a:latin typeface="+mn-lt"/>
              </a:rPr>
              <a:t>		Under watEr  restaurant</a:t>
            </a:r>
          </a:p>
          <a:p>
            <a:pPr marL="274320" indent="-274320" fontAlgn="auto">
              <a:lnSpc>
                <a:spcPct val="160000"/>
              </a:lnSpc>
              <a:spcAft>
                <a:spcPts val="0"/>
              </a:spcAft>
              <a:buFont typeface="Wingdings 2"/>
              <a:buNone/>
              <a:defRPr/>
            </a:pPr>
            <a:r>
              <a:rPr lang="en-US" sz="1800" b="1" cap="small" dirty="0" smtClean="0">
                <a:latin typeface="+mn-lt"/>
              </a:rPr>
              <a:t>		Childrens  play area etc.</a:t>
            </a:r>
          </a:p>
          <a:p>
            <a:pPr marL="274320" indent="-274320" fontAlgn="auto">
              <a:lnSpc>
                <a:spcPct val="160000"/>
              </a:lnSpc>
              <a:spcAft>
                <a:spcPts val="0"/>
              </a:spcAft>
              <a:buFont typeface="Wingdings 2"/>
              <a:buNone/>
              <a:defRPr/>
            </a:pPr>
            <a:endParaRPr lang="en-US" sz="1800" b="1" dirty="0" smtClean="0">
              <a:latin typeface="+mn-lt"/>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solidFill>
                  <a:schemeClr val="accent5">
                    <a:lumMod val="75000"/>
                  </a:schemeClr>
                </a:solidFill>
                <a:latin typeface="+mn-lt"/>
              </a:rPr>
              <a:t>PASSENGER ROPEWAY</a:t>
            </a:r>
            <a:endParaRPr lang="en-US" dirty="0">
              <a:solidFill>
                <a:schemeClr val="accent5">
                  <a:lumMod val="75000"/>
                </a:schemeClr>
              </a:solidFill>
              <a:latin typeface="+mn-lt"/>
            </a:endParaRPr>
          </a:p>
        </p:txBody>
      </p:sp>
      <p:sp>
        <p:nvSpPr>
          <p:cNvPr id="53251" name="Content Placeholder 2"/>
          <p:cNvSpPr>
            <a:spLocks noGrp="1"/>
          </p:cNvSpPr>
          <p:nvPr>
            <p:ph sz="quarter" idx="1"/>
          </p:nvPr>
        </p:nvSpPr>
        <p:spPr>
          <a:xfrm>
            <a:off x="457200" y="1600200"/>
            <a:ext cx="7467600" cy="4419600"/>
          </a:xfrm>
        </p:spPr>
        <p:txBody>
          <a:bodyPr>
            <a:normAutofit/>
          </a:bodyPr>
          <a:lstStyle/>
          <a:p>
            <a:pPr algn="just">
              <a:lnSpc>
                <a:spcPct val="150000"/>
              </a:lnSpc>
            </a:pPr>
            <a:r>
              <a:rPr lang="en-US" sz="2000" dirty="0" smtClean="0">
                <a:latin typeface="+mn-lt"/>
              </a:rPr>
              <a:t>PASSENGER ROPEWAY WOULD GIVE AN OPPURTUNITY  TO ENJOY A PANORAMIC VIEW OF BACKWATERS AND SURROUNDINGS.</a:t>
            </a:r>
          </a:p>
          <a:p>
            <a:pPr algn="just">
              <a:lnSpc>
                <a:spcPct val="150000"/>
              </a:lnSpc>
            </a:pPr>
            <a:r>
              <a:rPr lang="en-US" sz="2000" dirty="0" smtClean="0">
                <a:latin typeface="+mn-lt"/>
              </a:rPr>
              <a:t>PROJECT IMPLEMENTED ON PPP BASIS</a:t>
            </a:r>
          </a:p>
          <a:p>
            <a:pPr algn="just">
              <a:lnSpc>
                <a:spcPct val="150000"/>
              </a:lnSpc>
            </a:pPr>
            <a:r>
              <a:rPr lang="en-US" sz="2000" dirty="0" smtClean="0">
                <a:latin typeface="+mn-lt"/>
              </a:rPr>
              <a:t>LOCATION – 1.5 KM DISTANCE OVER BACKWATERS ALONG SIDE OF MARINE DRIVE WALKWAY</a:t>
            </a:r>
            <a:r>
              <a:rPr lang="en-US" sz="2000" dirty="0" smtClean="0">
                <a:latin typeface="+mn-lt"/>
              </a:rPr>
              <a:t>.</a:t>
            </a:r>
          </a:p>
          <a:p>
            <a:pPr algn="just">
              <a:lnSpc>
                <a:spcPct val="150000"/>
              </a:lnSpc>
            </a:pPr>
            <a:r>
              <a:rPr lang="en-US" sz="2000" dirty="0"/>
              <a:t>The authority is in the process of inviting EOI for these projects</a:t>
            </a:r>
          </a:p>
          <a:p>
            <a:pPr algn="just">
              <a:lnSpc>
                <a:spcPct val="150000"/>
              </a:lnSpc>
            </a:pPr>
            <a:endParaRPr lang="en-US" sz="2000" dirty="0" smtClean="0">
              <a:latin typeface="+mn-lt"/>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1524000" y="0"/>
            <a:ext cx="5272088" cy="1470025"/>
          </a:xfrm>
          <a:prstGeom prst="rect">
            <a:avLst/>
          </a:prstGeom>
        </p:spPr>
        <p:txBody>
          <a:bodyPr/>
          <a:lstStyle/>
          <a:p>
            <a:pPr fontAlgn="auto">
              <a:spcBef>
                <a:spcPts val="0"/>
              </a:spcBef>
              <a:spcAft>
                <a:spcPts val="0"/>
              </a:spcAft>
              <a:defRPr/>
            </a:pPr>
            <a:endParaRPr lang="en-US" sz="3200" b="1" dirty="0">
              <a:effectLst>
                <a:outerShdw blurRad="38100" dist="38100" dir="2700000" algn="tl">
                  <a:srgbClr val="000000">
                    <a:alpha val="43137"/>
                  </a:srgbClr>
                </a:outerShdw>
              </a:effectLst>
              <a:latin typeface="+mn-lt"/>
            </a:endParaRPr>
          </a:p>
          <a:p>
            <a:pPr algn="ctr" fontAlgn="auto">
              <a:spcBef>
                <a:spcPts val="0"/>
              </a:spcBef>
              <a:spcAft>
                <a:spcPts val="0"/>
              </a:spcAft>
              <a:defRPr/>
            </a:pPr>
            <a:r>
              <a:rPr lang="en-US" sz="3200" b="1" u="sng" dirty="0">
                <a:effectLst>
                  <a:outerShdw blurRad="38100" dist="38100" dir="2700000" algn="tl">
                    <a:srgbClr val="000000">
                      <a:alpha val="43137"/>
                    </a:srgbClr>
                  </a:outerShdw>
                </a:effectLst>
                <a:latin typeface="+mn-lt"/>
              </a:rPr>
              <a:t>OUTER RING ROAD</a:t>
            </a:r>
          </a:p>
        </p:txBody>
      </p:sp>
      <p:sp>
        <p:nvSpPr>
          <p:cNvPr id="14" name="Rectangle 13"/>
          <p:cNvSpPr/>
          <p:nvPr/>
        </p:nvSpPr>
        <p:spPr>
          <a:xfrm>
            <a:off x="0" y="1219200"/>
            <a:ext cx="8153400" cy="4800600"/>
          </a:xfrm>
          <a:prstGeom prst="rect">
            <a:avLst/>
          </a:prstGeom>
        </p:spPr>
        <p:txBody>
          <a:bodyPr>
            <a:spAutoFit/>
          </a:bodyPr>
          <a:lstStyle/>
          <a:p>
            <a:pPr lvl="1" algn="just" fontAlgn="auto">
              <a:lnSpc>
                <a:spcPct val="150000"/>
              </a:lnSpc>
              <a:spcBef>
                <a:spcPts val="0"/>
              </a:spcBef>
              <a:spcAft>
                <a:spcPts val="0"/>
              </a:spcAft>
              <a:buClr>
                <a:srgbClr val="FF0000"/>
              </a:buClr>
              <a:buFont typeface="Arial" pitchFamily="34" charset="0"/>
              <a:buChar char="•"/>
              <a:defRPr/>
            </a:pPr>
            <a:r>
              <a:rPr lang="en-US" sz="2000" b="1" dirty="0">
                <a:effectLst>
                  <a:outerShdw blurRad="38100" dist="38100" dir="2700000" algn="tl">
                    <a:srgbClr val="000000">
                      <a:alpha val="43137"/>
                    </a:srgbClr>
                  </a:outerShdw>
                </a:effectLst>
                <a:latin typeface="+mn-lt"/>
              </a:rPr>
              <a:t>The proposal by GCDA is for a 64 km long 6 lane ring road for Kochi. </a:t>
            </a:r>
          </a:p>
          <a:p>
            <a:pPr lvl="1" algn="just" fontAlgn="auto">
              <a:lnSpc>
                <a:spcPct val="150000"/>
              </a:lnSpc>
              <a:spcBef>
                <a:spcPts val="0"/>
              </a:spcBef>
              <a:spcAft>
                <a:spcPts val="0"/>
              </a:spcAft>
              <a:buClr>
                <a:srgbClr val="FF0000"/>
              </a:buClr>
              <a:buFont typeface="Arial" pitchFamily="34" charset="0"/>
              <a:buChar char="•"/>
              <a:defRPr/>
            </a:pPr>
            <a:r>
              <a:rPr lang="en-US" sz="2000" b="1" dirty="0">
                <a:effectLst>
                  <a:outerShdw blurRad="38100" dist="38100" dir="2700000" algn="tl">
                    <a:srgbClr val="000000">
                      <a:alpha val="43137"/>
                    </a:srgbClr>
                  </a:outerShdw>
                </a:effectLst>
                <a:latin typeface="+mn-lt"/>
              </a:rPr>
              <a:t>The project is proposed to be implemented in four phases; the first phase is between the GIDA land and NH 17 (Varapuzha), 2nd phase linking NH17 and NH 47 ( Athani), 3</a:t>
            </a:r>
            <a:r>
              <a:rPr lang="en-US" sz="2000" b="1" baseline="30000" dirty="0">
                <a:effectLst>
                  <a:outerShdw blurRad="38100" dist="38100" dir="2700000" algn="tl">
                    <a:srgbClr val="000000">
                      <a:alpha val="43137"/>
                    </a:srgbClr>
                  </a:outerShdw>
                </a:effectLst>
                <a:latin typeface="+mn-lt"/>
              </a:rPr>
              <a:t>rd</a:t>
            </a:r>
            <a:r>
              <a:rPr lang="en-US" sz="2000" b="1" dirty="0">
                <a:effectLst>
                  <a:outerShdw blurRad="38100" dist="38100" dir="2700000" algn="tl">
                    <a:srgbClr val="000000">
                      <a:alpha val="43137"/>
                    </a:srgbClr>
                  </a:outerShdw>
                </a:effectLst>
                <a:latin typeface="+mn-lt"/>
              </a:rPr>
              <a:t> phase the stretch between NH47 and NH 49 (Puthencruz) and the final phase being the stretch between Puthencruz and Madavana near Aroor in NH47. </a:t>
            </a:r>
          </a:p>
          <a:p>
            <a:pPr lvl="1" algn="just" fontAlgn="auto">
              <a:lnSpc>
                <a:spcPct val="150000"/>
              </a:lnSpc>
              <a:spcBef>
                <a:spcPts val="0"/>
              </a:spcBef>
              <a:spcAft>
                <a:spcPts val="0"/>
              </a:spcAft>
              <a:buClr>
                <a:srgbClr val="FF0000"/>
              </a:buClr>
              <a:buFont typeface="Arial" pitchFamily="34" charset="0"/>
              <a:buChar char="•"/>
              <a:defRPr/>
            </a:pPr>
            <a:r>
              <a:rPr lang="en-US" sz="2000" b="1" dirty="0">
                <a:effectLst>
                  <a:outerShdw blurRad="38100" dist="38100" dir="2700000" algn="tl">
                    <a:srgbClr val="000000">
                      <a:alpha val="43137"/>
                    </a:srgbClr>
                  </a:outerShdw>
                </a:effectLst>
                <a:latin typeface="+mn-lt"/>
              </a:rPr>
              <a:t>14 panchayaths in GCDA jurisdiction will be benefited out of this project. </a:t>
            </a:r>
            <a:endParaRPr lang="en-US" b="1" dirty="0">
              <a:effectLst>
                <a:outerShdw blurRad="38100" dist="38100" dir="2700000" algn="tl">
                  <a:srgbClr val="000000">
                    <a:alpha val="43137"/>
                  </a:srgbClr>
                </a:outerShdw>
              </a:effectLst>
              <a:latin typeface="Tw Cen MT" pitchFamily="34" charset="0"/>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58</a:t>
            </a:fld>
            <a:endParaRPr lang="en-US" dirty="0"/>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2" name="TextBox 11"/>
          <p:cNvSpPr txBox="1"/>
          <p:nvPr/>
        </p:nvSpPr>
        <p:spPr>
          <a:xfrm>
            <a:off x="533400" y="2743200"/>
            <a:ext cx="3429000" cy="1724025"/>
          </a:xfrm>
          <a:prstGeom prst="rect">
            <a:avLst/>
          </a:prstGeom>
          <a:noFill/>
        </p:spPr>
        <p:txBody>
          <a:bodyPr>
            <a:spAutoFit/>
          </a:bodyPr>
          <a:lstStyle/>
          <a:p>
            <a:pPr marL="342900" indent="-342900" fontAlgn="auto">
              <a:spcBef>
                <a:spcPts val="0"/>
              </a:spcBef>
              <a:spcAft>
                <a:spcPts val="0"/>
              </a:spcAft>
              <a:defRPr/>
            </a:pPr>
            <a:r>
              <a:rPr lang="en-US" sz="1600" b="1" dirty="0">
                <a:latin typeface="+mn-lt"/>
              </a:rPr>
              <a:t> </a:t>
            </a:r>
          </a:p>
          <a:p>
            <a:pPr marL="342900" indent="-342900" fontAlgn="auto">
              <a:spcBef>
                <a:spcPts val="0"/>
              </a:spcBef>
              <a:spcAft>
                <a:spcPts val="0"/>
              </a:spcAft>
              <a:buFontTx/>
              <a:buAutoNum type="arabicPeriod"/>
              <a:defRPr/>
            </a:pPr>
            <a:r>
              <a:rPr lang="en-US" b="1" dirty="0">
                <a:solidFill>
                  <a:schemeClr val="accent5">
                    <a:lumMod val="50000"/>
                  </a:schemeClr>
                </a:solidFill>
                <a:effectLst>
                  <a:outerShdw blurRad="38100" dist="38100" dir="2700000" algn="tl">
                    <a:srgbClr val="000000">
                      <a:alpha val="43137"/>
                    </a:srgbClr>
                  </a:outerShdw>
                </a:effectLst>
                <a:latin typeface="+mn-lt"/>
              </a:rPr>
              <a:t>ALANGAD</a:t>
            </a:r>
          </a:p>
          <a:p>
            <a:pPr marL="342900" indent="-342900" fontAlgn="auto">
              <a:spcBef>
                <a:spcPts val="0"/>
              </a:spcBef>
              <a:spcAft>
                <a:spcPts val="0"/>
              </a:spcAft>
              <a:buFontTx/>
              <a:buAutoNum type="arabicPeriod"/>
              <a:defRPr/>
            </a:pPr>
            <a:r>
              <a:rPr lang="en-US" b="1" dirty="0">
                <a:solidFill>
                  <a:schemeClr val="accent5">
                    <a:lumMod val="50000"/>
                  </a:schemeClr>
                </a:solidFill>
                <a:effectLst>
                  <a:outerShdw blurRad="38100" dist="38100" dir="2700000" algn="tl">
                    <a:srgbClr val="000000">
                      <a:alpha val="43137"/>
                    </a:srgbClr>
                  </a:outerShdw>
                </a:effectLst>
                <a:latin typeface="+mn-lt"/>
              </a:rPr>
              <a:t>NEDUMBASERRY</a:t>
            </a:r>
          </a:p>
          <a:p>
            <a:pPr marL="342900" indent="-342900" fontAlgn="auto">
              <a:spcBef>
                <a:spcPts val="0"/>
              </a:spcBef>
              <a:spcAft>
                <a:spcPts val="0"/>
              </a:spcAft>
              <a:buFontTx/>
              <a:buAutoNum type="arabicPeriod"/>
              <a:defRPr/>
            </a:pPr>
            <a:r>
              <a:rPr lang="en-US" b="1" dirty="0">
                <a:solidFill>
                  <a:schemeClr val="accent5">
                    <a:lumMod val="50000"/>
                  </a:schemeClr>
                </a:solidFill>
                <a:effectLst>
                  <a:outerShdw blurRad="38100" dist="38100" dir="2700000" algn="tl">
                    <a:srgbClr val="000000">
                      <a:alpha val="43137"/>
                    </a:srgbClr>
                  </a:outerShdw>
                </a:effectLst>
                <a:latin typeface="+mn-lt"/>
              </a:rPr>
              <a:t>PUTHEN CRUZE</a:t>
            </a:r>
          </a:p>
          <a:p>
            <a:pPr marL="342900" indent="-342900" fontAlgn="auto">
              <a:spcBef>
                <a:spcPts val="0"/>
              </a:spcBef>
              <a:spcAft>
                <a:spcPts val="0"/>
              </a:spcAft>
              <a:buFontTx/>
              <a:buAutoNum type="arabicPeriod"/>
              <a:defRPr/>
            </a:pPr>
            <a:r>
              <a:rPr lang="en-US" b="1" dirty="0">
                <a:solidFill>
                  <a:schemeClr val="accent5">
                    <a:lumMod val="50000"/>
                  </a:schemeClr>
                </a:solidFill>
                <a:effectLst>
                  <a:outerShdw blurRad="38100" dist="38100" dir="2700000" algn="tl">
                    <a:srgbClr val="000000">
                      <a:alpha val="43137"/>
                    </a:srgbClr>
                  </a:outerShdw>
                </a:effectLst>
                <a:latin typeface="+mn-lt"/>
              </a:rPr>
              <a:t>KUREEKAD</a:t>
            </a:r>
          </a:p>
          <a:p>
            <a:pPr marL="342900" indent="-342900" fontAlgn="auto">
              <a:spcBef>
                <a:spcPts val="0"/>
              </a:spcBef>
              <a:spcAft>
                <a:spcPts val="0"/>
              </a:spcAft>
              <a:buFontTx/>
              <a:buAutoNum type="arabicPeriod"/>
              <a:defRPr/>
            </a:pPr>
            <a:r>
              <a:rPr lang="en-US" b="1" dirty="0">
                <a:solidFill>
                  <a:schemeClr val="accent5">
                    <a:lumMod val="50000"/>
                  </a:schemeClr>
                </a:solidFill>
                <a:effectLst>
                  <a:outerShdw blurRad="38100" dist="38100" dir="2700000" algn="tl">
                    <a:srgbClr val="000000">
                      <a:alpha val="43137"/>
                    </a:srgbClr>
                  </a:outerShdw>
                </a:effectLst>
                <a:latin typeface="+mn-lt"/>
              </a:rPr>
              <a:t>CHELLANAM</a:t>
            </a:r>
            <a:endParaRPr lang="en-IN" b="1" dirty="0">
              <a:solidFill>
                <a:schemeClr val="accent5">
                  <a:lumMod val="50000"/>
                </a:schemeClr>
              </a:solidFill>
              <a:effectLst>
                <a:outerShdw blurRad="38100" dist="38100" dir="2700000" algn="tl">
                  <a:srgbClr val="000000">
                    <a:alpha val="43137"/>
                  </a:srgbClr>
                </a:outerShdw>
              </a:effectLst>
              <a:latin typeface="+mn-lt"/>
            </a:endParaRPr>
          </a:p>
        </p:txBody>
      </p:sp>
      <p:pic>
        <p:nvPicPr>
          <p:cNvPr id="58371" name="Picture 2" descr="C:\Users\Sunitha\Desktop\red2 copy.jpg"/>
          <p:cNvPicPr>
            <a:picLocks noChangeAspect="1" noChangeArrowheads="1"/>
          </p:cNvPicPr>
          <p:nvPr/>
        </p:nvPicPr>
        <p:blipFill>
          <a:blip r:embed="rId3" cstate="print"/>
          <a:srcRect/>
          <a:stretch>
            <a:fillRect/>
          </a:stretch>
        </p:blipFill>
        <p:spPr bwMode="auto">
          <a:xfrm>
            <a:off x="3214688" y="0"/>
            <a:ext cx="5068887" cy="6858000"/>
          </a:xfrm>
          <a:prstGeom prst="rect">
            <a:avLst/>
          </a:prstGeom>
          <a:noFill/>
          <a:ln w="9525">
            <a:noFill/>
            <a:miter lim="800000"/>
            <a:headEnd/>
            <a:tailEnd/>
          </a:ln>
        </p:spPr>
      </p:pic>
      <p:sp>
        <p:nvSpPr>
          <p:cNvPr id="4" name="Title 1"/>
          <p:cNvSpPr txBox="1">
            <a:spLocks/>
          </p:cNvSpPr>
          <p:nvPr/>
        </p:nvSpPr>
        <p:spPr>
          <a:xfrm>
            <a:off x="304800" y="0"/>
            <a:ext cx="3214688" cy="1470025"/>
          </a:xfrm>
          <a:prstGeom prst="rect">
            <a:avLst/>
          </a:prstGeom>
        </p:spPr>
        <p:txBody>
          <a:bodyPr/>
          <a:lstStyle/>
          <a:p>
            <a:pPr fontAlgn="auto">
              <a:spcBef>
                <a:spcPts val="0"/>
              </a:spcBef>
              <a:spcAft>
                <a:spcPts val="0"/>
              </a:spcAft>
              <a:defRPr/>
            </a:pPr>
            <a:r>
              <a:rPr lang="en-US" sz="3200" b="1" dirty="0">
                <a:effectLst>
                  <a:outerShdw blurRad="38100" dist="38100" dir="2700000" algn="tl">
                    <a:srgbClr val="000000">
                      <a:alpha val="43137"/>
                    </a:srgbClr>
                  </a:outerShdw>
                </a:effectLst>
                <a:latin typeface="+mn-lt"/>
              </a:rPr>
              <a:t>OUTER RING ROAD ALIGNMENT</a:t>
            </a:r>
          </a:p>
        </p:txBody>
      </p:sp>
      <p:sp>
        <p:nvSpPr>
          <p:cNvPr id="6" name="Slide Number Placeholder 5"/>
          <p:cNvSpPr>
            <a:spLocks noGrp="1"/>
          </p:cNvSpPr>
          <p:nvPr>
            <p:ph type="sldNum" sz="quarter" idx="12"/>
          </p:nvPr>
        </p:nvSpPr>
        <p:spPr/>
        <p:txBody>
          <a:bodyPr/>
          <a:lstStyle/>
          <a:p>
            <a:fld id="{D9422BCC-C4C2-4970-A2BC-3427CF15E3A6}" type="slidenum">
              <a:rPr lang="en-US" smtClean="0"/>
              <a:pPr/>
              <a:t>59</a:t>
            </a:fld>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96259" name="Rectangle 3"/>
          <p:cNvSpPr>
            <a:spLocks noGrp="1" noChangeArrowheads="1"/>
          </p:cNvSpPr>
          <p:nvPr>
            <p:ph type="title"/>
          </p:nvPr>
        </p:nvSpPr>
        <p:spPr>
          <a:xfrm>
            <a:off x="457200" y="304800"/>
            <a:ext cx="7786688" cy="533400"/>
          </a:xfrm>
        </p:spPr>
        <p:txBody>
          <a:bodyPr>
            <a:normAutofit fontScale="90000"/>
          </a:bodyPr>
          <a:lstStyle/>
          <a:p>
            <a:pPr algn="ctr" fontAlgn="auto">
              <a:spcAft>
                <a:spcPts val="0"/>
              </a:spcAft>
              <a:defRPr/>
            </a:pPr>
            <a:r>
              <a:rPr lang="en-US" sz="3600" dirty="0" smtClean="0">
                <a:latin typeface="+mn-lt"/>
                <a:cs typeface="Arial" pitchFamily="34" charset="0"/>
              </a:rPr>
              <a:t>   </a:t>
            </a:r>
            <a:r>
              <a:rPr lang="en-US" sz="2700" dirty="0" smtClean="0">
                <a:latin typeface="+mn-lt"/>
                <a:cs typeface="Arial" pitchFamily="34" charset="0"/>
              </a:rPr>
              <a:t>GCDA AREA  /  </a:t>
            </a:r>
            <a:r>
              <a:rPr lang="en-US" sz="2700" dirty="0" smtClean="0">
                <a:solidFill>
                  <a:srgbClr val="C00000"/>
                </a:solidFill>
                <a:latin typeface="+mn-lt"/>
                <a:cs typeface="Arial" pitchFamily="34" charset="0"/>
              </a:rPr>
              <a:t>GREATER COCHIN REGION</a:t>
            </a:r>
          </a:p>
        </p:txBody>
      </p:sp>
      <p:pic>
        <p:nvPicPr>
          <p:cNvPr id="1033" name="Picture 2" descr="C:\Users\Sunitha\Desktop\red.jpg"/>
          <p:cNvPicPr>
            <a:picLocks noGrp="1" noChangeAspect="1" noChangeArrowheads="1"/>
          </p:cNvPicPr>
          <p:nvPr>
            <p:ph sz="quarter" idx="1"/>
          </p:nvPr>
        </p:nvPicPr>
        <p:blipFill>
          <a:blip r:embed="rId5" cstate="print"/>
          <a:srcRect/>
          <a:stretch>
            <a:fillRect/>
          </a:stretch>
        </p:blipFill>
        <p:spPr>
          <a:xfrm>
            <a:off x="228600" y="838200"/>
            <a:ext cx="4160838" cy="5387975"/>
          </a:xfrm>
        </p:spPr>
      </p:pic>
      <p:graphicFrame>
        <p:nvGraphicFramePr>
          <p:cNvPr id="1026" name="Object 6"/>
          <p:cNvGraphicFramePr>
            <a:graphicFrameLocks noGrp="1" noChangeAspect="1"/>
          </p:cNvGraphicFramePr>
          <p:nvPr>
            <p:ph sz="quarter" idx="2"/>
          </p:nvPr>
        </p:nvGraphicFramePr>
        <p:xfrm>
          <a:off x="4343400" y="914400"/>
          <a:ext cx="4771948" cy="2544763"/>
        </p:xfrm>
        <a:graphic>
          <a:graphicData uri="http://schemas.openxmlformats.org/presentationml/2006/ole">
            <mc:AlternateContent xmlns:mc="http://schemas.openxmlformats.org/markup-compatibility/2006">
              <mc:Choice xmlns:v="urn:schemas-microsoft-com:vml" Requires="v">
                <p:oleObj spid="_x0000_s1028" name="Chart" r:id="rId6" imgW="8001047" imgH="4267110" progId="MSGraph.Chart.8">
                  <p:embed followColorScheme="full"/>
                </p:oleObj>
              </mc:Choice>
              <mc:Fallback>
                <p:oleObj name="Chart" r:id="rId6" imgW="8001047" imgH="4267110" progId="MSGraph.Chart.8">
                  <p:embed followColorScheme="full"/>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914400"/>
                        <a:ext cx="4771948"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8"/>
          <p:cNvSpPr txBox="1">
            <a:spLocks noChangeArrowheads="1"/>
          </p:cNvSpPr>
          <p:nvPr/>
        </p:nvSpPr>
        <p:spPr bwMode="auto">
          <a:xfrm>
            <a:off x="4953000" y="2362200"/>
            <a:ext cx="1143000" cy="366713"/>
          </a:xfrm>
          <a:prstGeom prst="rect">
            <a:avLst/>
          </a:prstGeom>
          <a:noFill/>
          <a:ln w="12700">
            <a:noFill/>
            <a:miter lim="800000"/>
            <a:headEnd type="none" w="sm" len="sm"/>
            <a:tailEnd type="none" w="sm" len="sm"/>
          </a:ln>
        </p:spPr>
        <p:txBody>
          <a:bodyPr>
            <a:spAutoFit/>
          </a:bodyPr>
          <a:lstStyle/>
          <a:p>
            <a:pPr>
              <a:spcBef>
                <a:spcPct val="50000"/>
              </a:spcBef>
            </a:pPr>
            <a:r>
              <a:rPr lang="en-US" b="1" dirty="0">
                <a:solidFill>
                  <a:srgbClr val="0206AE"/>
                </a:solidFill>
                <a:latin typeface="Verdana" pitchFamily="34" charset="0"/>
              </a:rPr>
              <a:t>30.2%</a:t>
            </a:r>
          </a:p>
        </p:txBody>
      </p:sp>
      <p:sp>
        <p:nvSpPr>
          <p:cNvPr id="1029" name="Text Box 9"/>
          <p:cNvSpPr txBox="1">
            <a:spLocks noChangeArrowheads="1"/>
          </p:cNvSpPr>
          <p:nvPr/>
        </p:nvSpPr>
        <p:spPr bwMode="auto">
          <a:xfrm>
            <a:off x="5486400" y="1828800"/>
            <a:ext cx="1219200" cy="366713"/>
          </a:xfrm>
          <a:prstGeom prst="rect">
            <a:avLst/>
          </a:prstGeom>
          <a:noFill/>
          <a:ln w="12700">
            <a:noFill/>
            <a:miter lim="800000"/>
            <a:headEnd type="none" w="sm" len="sm"/>
            <a:tailEnd type="none" w="sm" len="sm"/>
          </a:ln>
        </p:spPr>
        <p:txBody>
          <a:bodyPr>
            <a:spAutoFit/>
          </a:bodyPr>
          <a:lstStyle/>
          <a:p>
            <a:pPr>
              <a:spcBef>
                <a:spcPct val="50000"/>
              </a:spcBef>
            </a:pPr>
            <a:r>
              <a:rPr lang="en-US" b="1" dirty="0">
                <a:solidFill>
                  <a:srgbClr val="0000FF"/>
                </a:solidFill>
                <a:latin typeface="Verdana" pitchFamily="34" charset="0"/>
              </a:rPr>
              <a:t>18.4%</a:t>
            </a:r>
          </a:p>
        </p:txBody>
      </p:sp>
      <p:sp>
        <p:nvSpPr>
          <p:cNvPr id="1030" name="Text Box 10"/>
          <p:cNvSpPr txBox="1">
            <a:spLocks noChangeArrowheads="1"/>
          </p:cNvSpPr>
          <p:nvPr/>
        </p:nvSpPr>
        <p:spPr bwMode="auto">
          <a:xfrm>
            <a:off x="6172200" y="1447800"/>
            <a:ext cx="1143000" cy="366713"/>
          </a:xfrm>
          <a:prstGeom prst="rect">
            <a:avLst/>
          </a:prstGeom>
          <a:noFill/>
          <a:ln w="12700">
            <a:noFill/>
            <a:miter lim="800000"/>
            <a:headEnd type="none" w="sm" len="sm"/>
            <a:tailEnd type="none" w="sm" len="sm"/>
          </a:ln>
        </p:spPr>
        <p:txBody>
          <a:bodyPr>
            <a:spAutoFit/>
          </a:bodyPr>
          <a:lstStyle/>
          <a:p>
            <a:pPr>
              <a:spcBef>
                <a:spcPct val="50000"/>
              </a:spcBef>
            </a:pPr>
            <a:r>
              <a:rPr lang="en-US" b="1" dirty="0">
                <a:solidFill>
                  <a:srgbClr val="0000FF"/>
                </a:solidFill>
                <a:latin typeface="Verdana" pitchFamily="34" charset="0"/>
              </a:rPr>
              <a:t>12.1%</a:t>
            </a:r>
          </a:p>
        </p:txBody>
      </p:sp>
      <p:sp>
        <p:nvSpPr>
          <p:cNvPr id="1031" name="Text Box 11"/>
          <p:cNvSpPr txBox="1">
            <a:spLocks noChangeArrowheads="1"/>
          </p:cNvSpPr>
          <p:nvPr/>
        </p:nvSpPr>
        <p:spPr bwMode="auto">
          <a:xfrm>
            <a:off x="7086600" y="1371600"/>
            <a:ext cx="1143000" cy="366713"/>
          </a:xfrm>
          <a:prstGeom prst="rect">
            <a:avLst/>
          </a:prstGeom>
          <a:noFill/>
          <a:ln w="12700">
            <a:noFill/>
            <a:miter lim="800000"/>
            <a:headEnd type="none" w="sm" len="sm"/>
            <a:tailEnd type="none" w="sm" len="sm"/>
          </a:ln>
        </p:spPr>
        <p:txBody>
          <a:bodyPr>
            <a:spAutoFit/>
          </a:bodyPr>
          <a:lstStyle/>
          <a:p>
            <a:pPr>
              <a:spcBef>
                <a:spcPct val="50000"/>
              </a:spcBef>
            </a:pPr>
            <a:r>
              <a:rPr lang="en-US" b="1" dirty="0">
                <a:solidFill>
                  <a:srgbClr val="0000FF"/>
                </a:solidFill>
                <a:latin typeface="Verdana" pitchFamily="34" charset="0"/>
              </a:rPr>
              <a:t>9.6%</a:t>
            </a:r>
          </a:p>
        </p:txBody>
      </p:sp>
      <p:sp>
        <p:nvSpPr>
          <p:cNvPr id="1034" name="Rectangle 12"/>
          <p:cNvSpPr>
            <a:spLocks noChangeArrowheads="1"/>
          </p:cNvSpPr>
          <p:nvPr/>
        </p:nvSpPr>
        <p:spPr bwMode="auto">
          <a:xfrm>
            <a:off x="4419600" y="3429000"/>
            <a:ext cx="3962400" cy="1422400"/>
          </a:xfrm>
          <a:prstGeom prst="rect">
            <a:avLst/>
          </a:prstGeom>
          <a:noFill/>
          <a:ln w="9525">
            <a:noFill/>
            <a:miter lim="800000"/>
            <a:headEnd/>
            <a:tailEnd/>
          </a:ln>
        </p:spPr>
        <p:txBody>
          <a:bodyPr>
            <a:spAutoFit/>
          </a:bodyPr>
          <a:lstStyle/>
          <a:p>
            <a:pPr marL="273050" indent="-273050" algn="just">
              <a:lnSpc>
                <a:spcPct val="90000"/>
              </a:lnSpc>
            </a:pPr>
            <a:r>
              <a:rPr lang="en-US" sz="1600" b="1" dirty="0">
                <a:cs typeface="Arial" pitchFamily="34" charset="0"/>
              </a:rPr>
              <a:t>	</a:t>
            </a:r>
            <a:r>
              <a:rPr lang="en-US" sz="1600" b="1" dirty="0">
                <a:latin typeface="Trebuchet MS" pitchFamily="34" charset="0"/>
                <a:cs typeface="Arial" pitchFamily="34" charset="0"/>
              </a:rPr>
              <a:t>POPULATION OF KOCHI METROPOLITAN AREA INCREASED FROM 16.6 LAKHS IN 1991 TO  18.2 LAKHS IN 2001 CENSUS WHICH INDICATES  A DECADAL GROWTH RATE OF 9.6%</a:t>
            </a:r>
          </a:p>
        </p:txBody>
      </p:sp>
      <p:sp>
        <p:nvSpPr>
          <p:cNvPr id="14" name="Rectangle 13"/>
          <p:cNvSpPr/>
          <p:nvPr/>
        </p:nvSpPr>
        <p:spPr>
          <a:xfrm>
            <a:off x="4724400" y="4876800"/>
            <a:ext cx="3810000" cy="1616075"/>
          </a:xfrm>
          <a:prstGeom prst="rect">
            <a:avLst/>
          </a:prstGeom>
          <a:solidFill>
            <a:schemeClr val="accent4">
              <a:lumMod val="40000"/>
              <a:lumOff val="60000"/>
            </a:schemeClr>
          </a:solidFill>
        </p:spPr>
        <p:txBody>
          <a:bodyPr>
            <a:spAutoFit/>
          </a:bodyPr>
          <a:lstStyle/>
          <a:p>
            <a:pPr fontAlgn="auto">
              <a:spcBef>
                <a:spcPct val="50000"/>
              </a:spcBef>
              <a:spcAft>
                <a:spcPts val="0"/>
              </a:spcAft>
              <a:buClr>
                <a:srgbClr val="FFFF00"/>
              </a:buClr>
              <a:defRPr/>
            </a:pPr>
            <a:r>
              <a:rPr lang="en-US" b="1" dirty="0" smtClean="0">
                <a:solidFill>
                  <a:srgbClr val="FF3300"/>
                </a:solidFill>
                <a:latin typeface="+mn-lt"/>
              </a:rPr>
              <a:t>JURISDICTION   AREA</a:t>
            </a:r>
            <a:endParaRPr lang="en-US" b="1" dirty="0">
              <a:solidFill>
                <a:srgbClr val="FF3300"/>
              </a:solidFill>
              <a:latin typeface="+mn-lt"/>
            </a:endParaRPr>
          </a:p>
          <a:p>
            <a:pPr fontAlgn="auto">
              <a:spcBef>
                <a:spcPct val="50000"/>
              </a:spcBef>
              <a:spcAft>
                <a:spcPts val="0"/>
              </a:spcAft>
              <a:buClr>
                <a:srgbClr val="FFFF00"/>
              </a:buClr>
              <a:defRPr/>
            </a:pPr>
            <a:r>
              <a:rPr lang="en-US" b="1" dirty="0">
                <a:latin typeface="+mn-lt"/>
              </a:rPr>
              <a:t>COCHIN CORPORATION, </a:t>
            </a:r>
          </a:p>
          <a:p>
            <a:pPr fontAlgn="auto">
              <a:spcBef>
                <a:spcPct val="50000"/>
              </a:spcBef>
              <a:spcAft>
                <a:spcPts val="0"/>
              </a:spcAft>
              <a:buClr>
                <a:srgbClr val="FFFF00"/>
              </a:buClr>
              <a:defRPr/>
            </a:pPr>
            <a:r>
              <a:rPr lang="en-US" b="1" dirty="0">
                <a:latin typeface="+mn-lt"/>
              </a:rPr>
              <a:t>9 MUNICIPALITIES &amp;</a:t>
            </a:r>
          </a:p>
          <a:p>
            <a:pPr fontAlgn="auto">
              <a:spcBef>
                <a:spcPct val="50000"/>
              </a:spcBef>
              <a:spcAft>
                <a:spcPts val="0"/>
              </a:spcAft>
              <a:buClr>
                <a:srgbClr val="FFFF00"/>
              </a:buClr>
              <a:defRPr/>
            </a:pPr>
            <a:r>
              <a:rPr lang="en-US" b="1" dirty="0">
                <a:latin typeface="+mn-lt"/>
              </a:rPr>
              <a:t> 21 PANCHAYATHS</a:t>
            </a:r>
            <a:endParaRPr lang="en-US" sz="1600" b="1" dirty="0">
              <a:latin typeface="+mn-lt"/>
            </a:endParaRPr>
          </a:p>
        </p:txBody>
      </p:sp>
      <p:sp>
        <p:nvSpPr>
          <p:cNvPr id="12" name="Slide Number Placeholder 11"/>
          <p:cNvSpPr>
            <a:spLocks noGrp="1"/>
          </p:cNvSpPr>
          <p:nvPr>
            <p:ph type="sldNum" sz="quarter" idx="12"/>
          </p:nvPr>
        </p:nvSpPr>
        <p:spPr/>
        <p:txBody>
          <a:bodyPr/>
          <a:lstStyle/>
          <a:p>
            <a:fld id="{D9422BCC-C4C2-4970-A2BC-3427CF15E3A6}"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2036763" y="0"/>
            <a:ext cx="5168900" cy="1219200"/>
          </a:xfrm>
          <a:prstGeom prst="rect">
            <a:avLst/>
          </a:prstGeom>
        </p:spPr>
        <p:txBody>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mn-lt"/>
              </a:rPr>
              <a:t>OUTER RING ROAD</a:t>
            </a:r>
          </a:p>
        </p:txBody>
      </p:sp>
      <p:sp>
        <p:nvSpPr>
          <p:cNvPr id="59395" name="Rectangle 13"/>
          <p:cNvSpPr>
            <a:spLocks noChangeArrowheads="1"/>
          </p:cNvSpPr>
          <p:nvPr/>
        </p:nvSpPr>
        <p:spPr bwMode="auto">
          <a:xfrm>
            <a:off x="609600" y="990600"/>
            <a:ext cx="7896225" cy="5678488"/>
          </a:xfrm>
          <a:prstGeom prst="rect">
            <a:avLst/>
          </a:prstGeom>
          <a:noFill/>
          <a:ln w="9525">
            <a:noFill/>
            <a:miter lim="800000"/>
            <a:headEnd/>
            <a:tailEnd/>
          </a:ln>
        </p:spPr>
        <p:txBody>
          <a:bodyPr>
            <a:spAutoFit/>
          </a:bodyPr>
          <a:lstStyle/>
          <a:p>
            <a:pPr>
              <a:lnSpc>
                <a:spcPct val="150000"/>
              </a:lnSpc>
              <a:buClr>
                <a:srgbClr val="FF0000"/>
              </a:buClr>
            </a:pPr>
            <a:r>
              <a:rPr lang="en-US" sz="2200" b="1" dirty="0">
                <a:latin typeface="Trebuchet MS" pitchFamily="34" charset="0"/>
              </a:rPr>
              <a:t>ALIGNMENT</a:t>
            </a:r>
          </a:p>
          <a:p>
            <a:pPr lvl="1">
              <a:lnSpc>
                <a:spcPct val="150000"/>
              </a:lnSpc>
              <a:buClr>
                <a:srgbClr val="FF0000"/>
              </a:buClr>
              <a:buFont typeface="Arial" pitchFamily="34" charset="0"/>
              <a:buChar char="•"/>
            </a:pPr>
            <a:r>
              <a:rPr lang="en-US" sz="2200" b="1" dirty="0">
                <a:latin typeface="Trebuchet MS" pitchFamily="34" charset="0"/>
              </a:rPr>
              <a:t>The proposed road passes through the following locations </a:t>
            </a:r>
          </a:p>
          <a:p>
            <a:pPr lvl="3">
              <a:lnSpc>
                <a:spcPct val="150000"/>
              </a:lnSpc>
              <a:buClr>
                <a:srgbClr val="FF0000"/>
              </a:buClr>
              <a:buFont typeface="Arial" pitchFamily="34" charset="0"/>
              <a:buChar char="•"/>
            </a:pPr>
            <a:r>
              <a:rPr lang="en-US" sz="2200" b="1" dirty="0">
                <a:latin typeface="Trebuchet MS" pitchFamily="34" charset="0"/>
              </a:rPr>
              <a:t>Chathiath </a:t>
            </a:r>
          </a:p>
          <a:p>
            <a:pPr lvl="3">
              <a:lnSpc>
                <a:spcPct val="150000"/>
              </a:lnSpc>
              <a:buClr>
                <a:srgbClr val="FF0000"/>
              </a:buClr>
              <a:buFont typeface="Arial" pitchFamily="34" charset="0"/>
              <a:buChar char="•"/>
            </a:pPr>
            <a:r>
              <a:rPr lang="en-US" sz="2200" b="1" dirty="0">
                <a:latin typeface="Trebuchet MS" pitchFamily="34" charset="0"/>
              </a:rPr>
              <a:t>Vaduthala</a:t>
            </a:r>
          </a:p>
          <a:p>
            <a:pPr lvl="3">
              <a:lnSpc>
                <a:spcPct val="150000"/>
              </a:lnSpc>
              <a:buClr>
                <a:srgbClr val="FF0000"/>
              </a:buClr>
              <a:buFont typeface="Arial" pitchFamily="34" charset="0"/>
              <a:buChar char="•"/>
            </a:pPr>
            <a:r>
              <a:rPr lang="en-US" sz="2200" b="1" dirty="0">
                <a:latin typeface="Trebuchet MS" pitchFamily="34" charset="0"/>
              </a:rPr>
              <a:t>Cheranelloor</a:t>
            </a:r>
          </a:p>
          <a:p>
            <a:pPr lvl="3">
              <a:lnSpc>
                <a:spcPct val="150000"/>
              </a:lnSpc>
              <a:buClr>
                <a:srgbClr val="FF0000"/>
              </a:buClr>
              <a:buFont typeface="Arial" pitchFamily="34" charset="0"/>
              <a:buChar char="•"/>
            </a:pPr>
            <a:r>
              <a:rPr lang="en-US" sz="2200" b="1" dirty="0">
                <a:latin typeface="Trebuchet MS" pitchFamily="34" charset="0"/>
              </a:rPr>
              <a:t>Kothad</a:t>
            </a:r>
          </a:p>
          <a:p>
            <a:pPr lvl="3">
              <a:lnSpc>
                <a:spcPct val="150000"/>
              </a:lnSpc>
              <a:buClr>
                <a:srgbClr val="FF0000"/>
              </a:buClr>
              <a:buFont typeface="Arial" pitchFamily="34" charset="0"/>
              <a:buChar char="•"/>
            </a:pPr>
            <a:r>
              <a:rPr lang="en-US" sz="2200" b="1" dirty="0">
                <a:latin typeface="Trebuchet MS" pitchFamily="34" charset="0"/>
              </a:rPr>
              <a:t>Chennoor</a:t>
            </a:r>
          </a:p>
          <a:p>
            <a:pPr lvl="3">
              <a:lnSpc>
                <a:spcPct val="150000"/>
              </a:lnSpc>
              <a:buClr>
                <a:srgbClr val="FF0000"/>
              </a:buClr>
              <a:buFont typeface="Arial" pitchFamily="34" charset="0"/>
              <a:buChar char="•"/>
            </a:pPr>
            <a:r>
              <a:rPr lang="en-US" sz="2200" b="1" dirty="0">
                <a:latin typeface="Trebuchet MS" pitchFamily="34" charset="0"/>
              </a:rPr>
              <a:t>Thundathumkadavu</a:t>
            </a:r>
          </a:p>
          <a:p>
            <a:pPr lvl="3">
              <a:lnSpc>
                <a:spcPct val="150000"/>
              </a:lnSpc>
              <a:buClr>
                <a:srgbClr val="FF0000"/>
              </a:buClr>
              <a:buFont typeface="Arial" pitchFamily="34" charset="0"/>
              <a:buChar char="•"/>
            </a:pPr>
            <a:r>
              <a:rPr lang="en-US" sz="2200" b="1" dirty="0">
                <a:latin typeface="Trebuchet MS" pitchFamily="34" charset="0"/>
              </a:rPr>
              <a:t>Varappuzha</a:t>
            </a:r>
          </a:p>
          <a:p>
            <a:pPr>
              <a:lnSpc>
                <a:spcPct val="150000"/>
              </a:lnSpc>
              <a:buClr>
                <a:srgbClr val="FF0000"/>
              </a:buClr>
              <a:buFont typeface="Arial" pitchFamily="34" charset="0"/>
              <a:buChar char="•"/>
            </a:pPr>
            <a:r>
              <a:rPr lang="en-US" sz="2200" b="1" dirty="0">
                <a:latin typeface="Trebuchet MS" pitchFamily="34" charset="0"/>
              </a:rPr>
              <a:t>Width of the Ring Road in the first phase is 36m. </a:t>
            </a:r>
          </a:p>
        </p:txBody>
      </p:sp>
      <p:sp>
        <p:nvSpPr>
          <p:cNvPr id="59396" name="Rectangle 14"/>
          <p:cNvSpPr>
            <a:spLocks noChangeArrowheads="1"/>
          </p:cNvSpPr>
          <p:nvPr/>
        </p:nvSpPr>
        <p:spPr bwMode="auto">
          <a:xfrm>
            <a:off x="2498725" y="642938"/>
            <a:ext cx="4246563" cy="400050"/>
          </a:xfrm>
          <a:prstGeom prst="rect">
            <a:avLst/>
          </a:prstGeom>
          <a:noFill/>
          <a:ln w="9525">
            <a:noFill/>
            <a:miter lim="800000"/>
            <a:headEnd/>
            <a:tailEnd/>
          </a:ln>
        </p:spPr>
        <p:txBody>
          <a:bodyPr wrap="none">
            <a:spAutoFit/>
          </a:bodyPr>
          <a:lstStyle/>
          <a:p>
            <a:pPr algn="ctr"/>
            <a:r>
              <a:rPr lang="en-US" sz="2000" b="1" dirty="0">
                <a:solidFill>
                  <a:srgbClr val="FF0000"/>
                </a:solidFill>
                <a:latin typeface="Trebuchet MS" pitchFamily="34" charset="0"/>
              </a:rPr>
              <a:t>1ST PHASE–MARINE DRIVE TO NH 17</a:t>
            </a:r>
            <a:endParaRPr lang="en-IN" sz="2000" dirty="0">
              <a:solidFill>
                <a:srgbClr val="FF0000"/>
              </a:solidFill>
              <a:latin typeface="Trebuchet MS" pitchFamily="34" charset="0"/>
            </a:endParaRPr>
          </a:p>
        </p:txBody>
      </p:sp>
      <p:sp>
        <p:nvSpPr>
          <p:cNvPr id="6" name="Slide Number Placeholder 5"/>
          <p:cNvSpPr>
            <a:spLocks noGrp="1"/>
          </p:cNvSpPr>
          <p:nvPr>
            <p:ph type="sldNum" sz="quarter" idx="15"/>
          </p:nvPr>
        </p:nvSpPr>
        <p:spPr/>
        <p:txBody>
          <a:bodyPr/>
          <a:lstStyle/>
          <a:p>
            <a:fld id="{D9422BCC-C4C2-4970-A2BC-3427CF15E3A6}" type="slidenum">
              <a:rPr lang="en-US" smtClean="0"/>
              <a:pPr/>
              <a:t>60</a:t>
            </a:fld>
            <a:endParaRPr lang="en-US"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pic>
        <p:nvPicPr>
          <p:cNvPr id="60418" name="Picture 1" descr="C:\Users\Sunitha\Desktop\3.jpg"/>
          <p:cNvPicPr>
            <a:picLocks noChangeAspect="1" noChangeArrowheads="1"/>
          </p:cNvPicPr>
          <p:nvPr/>
        </p:nvPicPr>
        <p:blipFill>
          <a:blip r:embed="rId3" cstate="print">
            <a:lum bright="-10000" contrast="10000"/>
          </a:blip>
          <a:srcRect/>
          <a:stretch>
            <a:fillRect/>
          </a:stretch>
        </p:blipFill>
        <p:spPr bwMode="auto">
          <a:xfrm>
            <a:off x="327025" y="0"/>
            <a:ext cx="8816975"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9422BCC-C4C2-4970-A2BC-3427CF15E3A6}"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1295400" y="228600"/>
            <a:ext cx="6572250" cy="838200"/>
          </a:xfrm>
          <a:prstGeom prst="rect">
            <a:avLst/>
          </a:prstGeom>
        </p:spPr>
        <p:txBody>
          <a:bodyPr/>
          <a:lstStyle/>
          <a:p>
            <a:pPr fontAlgn="auto">
              <a:spcBef>
                <a:spcPts val="0"/>
              </a:spcBef>
              <a:spcAft>
                <a:spcPts val="0"/>
              </a:spcAft>
              <a:defRPr/>
            </a:pPr>
            <a:r>
              <a:rPr lang="en-US" sz="3200" b="1" dirty="0">
                <a:effectLst>
                  <a:outerShdw blurRad="38100" dist="38100" dir="2700000" algn="tl">
                    <a:srgbClr val="000000">
                      <a:alpha val="43137"/>
                    </a:srgbClr>
                  </a:outerShdw>
                </a:effectLst>
                <a:latin typeface="+mn-lt"/>
              </a:rPr>
              <a:t>OUTER RING ROAD</a:t>
            </a:r>
          </a:p>
        </p:txBody>
      </p:sp>
      <p:sp>
        <p:nvSpPr>
          <p:cNvPr id="61443" name="Rectangle 13"/>
          <p:cNvSpPr>
            <a:spLocks noChangeArrowheads="1"/>
          </p:cNvSpPr>
          <p:nvPr/>
        </p:nvSpPr>
        <p:spPr bwMode="auto">
          <a:xfrm>
            <a:off x="685800" y="1371600"/>
            <a:ext cx="7724775" cy="4108450"/>
          </a:xfrm>
          <a:prstGeom prst="rect">
            <a:avLst/>
          </a:prstGeom>
          <a:noFill/>
          <a:ln w="9525">
            <a:noFill/>
            <a:miter lim="800000"/>
            <a:headEnd/>
            <a:tailEnd/>
          </a:ln>
        </p:spPr>
        <p:txBody>
          <a:bodyPr>
            <a:spAutoFit/>
          </a:bodyPr>
          <a:lstStyle/>
          <a:p>
            <a:pPr algn="just">
              <a:lnSpc>
                <a:spcPct val="150000"/>
              </a:lnSpc>
            </a:pPr>
            <a:r>
              <a:rPr lang="en-US" sz="2200" b="1" dirty="0">
                <a:latin typeface="Trebuchet MS" pitchFamily="34" charset="0"/>
              </a:rPr>
              <a:t>PRESENT STATUS</a:t>
            </a:r>
          </a:p>
          <a:p>
            <a:pPr algn="just">
              <a:lnSpc>
                <a:spcPct val="150000"/>
              </a:lnSpc>
              <a:buFont typeface="Wingdings" pitchFamily="2" charset="2"/>
              <a:buChar char="v"/>
            </a:pPr>
            <a:r>
              <a:rPr lang="en-US" sz="2200" b="1" dirty="0">
                <a:latin typeface="Trebuchet MS" pitchFamily="34" charset="0"/>
              </a:rPr>
              <a:t>The project had been presented before the Coastal Zone management Authority, CZMA for their approval and a conditional approval was received from the CZMA.</a:t>
            </a:r>
            <a:endParaRPr lang="en-IN" sz="2200" b="1" dirty="0">
              <a:latin typeface="Trebuchet MS" pitchFamily="34" charset="0"/>
            </a:endParaRPr>
          </a:p>
          <a:p>
            <a:pPr algn="just">
              <a:lnSpc>
                <a:spcPct val="150000"/>
              </a:lnSpc>
              <a:buFont typeface="Wingdings" pitchFamily="2" charset="2"/>
              <a:buChar char="v"/>
            </a:pPr>
            <a:r>
              <a:rPr lang="en-US" sz="2200" b="1" dirty="0">
                <a:latin typeface="Trebuchet MS" pitchFamily="34" charset="0"/>
              </a:rPr>
              <a:t>The cost of the project including land acquisition, rehabilitation, construction of road, other infrastructure etc. is estimated to be 500 Cr.</a:t>
            </a:r>
            <a:endParaRPr lang="en-IN" sz="2200" b="1" dirty="0">
              <a:latin typeface="Trebuchet MS" pitchFamily="34" charset="0"/>
            </a:endParaRPr>
          </a:p>
          <a:p>
            <a:pPr lvl="1" algn="just">
              <a:lnSpc>
                <a:spcPct val="150000"/>
              </a:lnSpc>
              <a:buClr>
                <a:srgbClr val="FF0000"/>
              </a:buClr>
              <a:buFont typeface="Wingdings" pitchFamily="2" charset="2"/>
              <a:buChar char="v"/>
            </a:pPr>
            <a:endParaRPr lang="en-US" sz="2000" dirty="0">
              <a:latin typeface="Tw Cen MT"/>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62</a:t>
            </a:fld>
            <a:endParaRPr lang="en-US" dirty="0"/>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391400" cy="457200"/>
          </a:xfrm>
        </p:spPr>
        <p:txBody>
          <a:bodyPr>
            <a:normAutofit fontScale="90000"/>
          </a:bodyPr>
          <a:lstStyle/>
          <a:p>
            <a:pPr fontAlgn="auto">
              <a:spcAft>
                <a:spcPts val="0"/>
              </a:spcAft>
              <a:defRPr/>
            </a:pPr>
            <a:r>
              <a:rPr lang="en-US" b="0" dirty="0" smtClean="0">
                <a:solidFill>
                  <a:schemeClr val="accent5">
                    <a:lumMod val="75000"/>
                  </a:schemeClr>
                </a:solidFill>
                <a:latin typeface="+mn-lt"/>
              </a:rPr>
              <a:t>SPORTS</a:t>
            </a:r>
            <a:r>
              <a:rPr lang="en-US" dirty="0" smtClean="0">
                <a:solidFill>
                  <a:schemeClr val="accent5">
                    <a:lumMod val="75000"/>
                  </a:schemeClr>
                </a:solidFill>
                <a:latin typeface="+mn-lt"/>
              </a:rPr>
              <a:t> COMPLEX AT MUNDAMVELY</a:t>
            </a:r>
            <a:endParaRPr lang="en-US" dirty="0">
              <a:solidFill>
                <a:schemeClr val="accent5">
                  <a:lumMod val="75000"/>
                </a:schemeClr>
              </a:solidFill>
              <a:latin typeface="+mn-lt"/>
            </a:endParaRPr>
          </a:p>
        </p:txBody>
      </p:sp>
      <p:sp>
        <p:nvSpPr>
          <p:cNvPr id="62467" name="Content Placeholder 2"/>
          <p:cNvSpPr>
            <a:spLocks noGrp="1"/>
          </p:cNvSpPr>
          <p:nvPr>
            <p:ph sz="quarter" idx="1"/>
          </p:nvPr>
        </p:nvSpPr>
        <p:spPr>
          <a:xfrm>
            <a:off x="0" y="1143000"/>
            <a:ext cx="8458200" cy="5029200"/>
          </a:xfrm>
        </p:spPr>
        <p:txBody>
          <a:bodyPr>
            <a:normAutofit lnSpcReduction="10000"/>
          </a:bodyPr>
          <a:lstStyle/>
          <a:p>
            <a:r>
              <a:rPr lang="en-US" sz="2000" b="1" dirty="0" smtClean="0">
                <a:latin typeface="+mn-lt"/>
              </a:rPr>
              <a:t>PROPOSAL  IS TO CREATE  A SUSTANABLE INTEGRATED  SPORTING INFRA STRUCTURE ON PPP BASIS.</a:t>
            </a:r>
          </a:p>
          <a:p>
            <a:r>
              <a:rPr lang="en-US" sz="2000" b="1" dirty="0" smtClean="0">
                <a:latin typeface="+mn-lt"/>
              </a:rPr>
              <a:t>THE SITE IS LOCATED ALONG THE SIDE OF PANDARACHIRA THODU COMPRISING AN AREA OF 4.5 ACRES.</a:t>
            </a:r>
          </a:p>
          <a:p>
            <a:r>
              <a:rPr lang="en-US" sz="2000" b="1" dirty="0" smtClean="0">
                <a:latin typeface="+mn-lt"/>
              </a:rPr>
              <a:t> THE FACILITIES ENVISAGED ARE:</a:t>
            </a:r>
          </a:p>
          <a:p>
            <a:pPr lvl="2"/>
            <a:r>
              <a:rPr lang="en-US" sz="1700" b="1" dirty="0" smtClean="0">
                <a:solidFill>
                  <a:srgbClr val="002060"/>
                </a:solidFill>
                <a:latin typeface="+mn-lt"/>
              </a:rPr>
              <a:t>BADMINTON COURT</a:t>
            </a:r>
          </a:p>
          <a:p>
            <a:pPr lvl="2"/>
            <a:r>
              <a:rPr lang="en-US" sz="1700" b="1" dirty="0" smtClean="0">
                <a:solidFill>
                  <a:srgbClr val="002060"/>
                </a:solidFill>
                <a:latin typeface="+mn-lt"/>
              </a:rPr>
              <a:t>SQUASH COURT</a:t>
            </a:r>
          </a:p>
          <a:p>
            <a:pPr lvl="2"/>
            <a:r>
              <a:rPr lang="en-US" sz="1700" b="1" dirty="0" smtClean="0">
                <a:solidFill>
                  <a:srgbClr val="002060"/>
                </a:solidFill>
                <a:latin typeface="+mn-lt"/>
              </a:rPr>
              <a:t>TABLE TENNIS</a:t>
            </a:r>
          </a:p>
          <a:p>
            <a:pPr lvl="2"/>
            <a:r>
              <a:rPr lang="en-US" sz="1700" b="1" dirty="0" smtClean="0">
                <a:solidFill>
                  <a:srgbClr val="002060"/>
                </a:solidFill>
                <a:latin typeface="+mn-lt"/>
              </a:rPr>
              <a:t>BOXING</a:t>
            </a:r>
          </a:p>
          <a:p>
            <a:pPr lvl="2"/>
            <a:r>
              <a:rPr lang="en-US" sz="1700" b="1" dirty="0" smtClean="0">
                <a:solidFill>
                  <a:srgbClr val="002060"/>
                </a:solidFill>
                <a:latin typeface="+mn-lt"/>
              </a:rPr>
              <a:t>JUDO</a:t>
            </a:r>
          </a:p>
          <a:p>
            <a:pPr lvl="2"/>
            <a:r>
              <a:rPr lang="en-US" sz="1700" b="1" dirty="0" smtClean="0">
                <a:solidFill>
                  <a:srgbClr val="002060"/>
                </a:solidFill>
                <a:latin typeface="+mn-lt"/>
              </a:rPr>
              <a:t>SHOOTING RANGE</a:t>
            </a:r>
          </a:p>
          <a:p>
            <a:pPr lvl="2"/>
            <a:r>
              <a:rPr lang="en-US" sz="1700" b="1" dirty="0" smtClean="0">
                <a:solidFill>
                  <a:srgbClr val="002060"/>
                </a:solidFill>
                <a:latin typeface="+mn-lt"/>
              </a:rPr>
              <a:t>SWIMMMING POOL</a:t>
            </a:r>
          </a:p>
          <a:p>
            <a:pPr lvl="2"/>
            <a:r>
              <a:rPr lang="en-US" sz="1700" b="1" dirty="0" smtClean="0">
                <a:solidFill>
                  <a:srgbClr val="002060"/>
                </a:solidFill>
                <a:latin typeface="+mn-lt"/>
              </a:rPr>
              <a:t>VOLLEY BALL</a:t>
            </a:r>
          </a:p>
          <a:p>
            <a:pPr lvl="2"/>
            <a:r>
              <a:rPr lang="en-US" sz="1700" b="1" dirty="0" smtClean="0">
                <a:solidFill>
                  <a:srgbClr val="002060"/>
                </a:solidFill>
                <a:latin typeface="+mn-lt"/>
              </a:rPr>
              <a:t>TENNIS</a:t>
            </a:r>
          </a:p>
          <a:p>
            <a:pPr lvl="2"/>
            <a:r>
              <a:rPr lang="en-US" sz="1700" b="1" dirty="0" smtClean="0">
                <a:solidFill>
                  <a:srgbClr val="002060"/>
                </a:solidFill>
                <a:latin typeface="+mn-lt"/>
              </a:rPr>
              <a:t>WRESTLING MATS</a:t>
            </a:r>
          </a:p>
        </p:txBody>
      </p:sp>
      <p:sp>
        <p:nvSpPr>
          <p:cNvPr id="5" name="Slide Number Placeholder 4"/>
          <p:cNvSpPr>
            <a:spLocks noGrp="1"/>
          </p:cNvSpPr>
          <p:nvPr>
            <p:ph type="sldNum" sz="quarter" idx="15"/>
          </p:nvPr>
        </p:nvSpPr>
        <p:spPr/>
        <p:txBody>
          <a:bodyPr/>
          <a:lstStyle/>
          <a:p>
            <a:fld id="{D9422BCC-C4C2-4970-A2BC-3427CF15E3A6}"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fontScale="90000"/>
          </a:bodyPr>
          <a:lstStyle/>
          <a:p>
            <a:pPr fontAlgn="auto">
              <a:spcAft>
                <a:spcPts val="0"/>
              </a:spcAft>
              <a:defRPr/>
            </a:pPr>
            <a:r>
              <a:rPr lang="en-US" dirty="0" smtClean="0">
                <a:solidFill>
                  <a:schemeClr val="accent5">
                    <a:lumMod val="75000"/>
                  </a:schemeClr>
                </a:solidFill>
                <a:latin typeface="+mn-lt"/>
              </a:rPr>
              <a:t> HEALTH CITY – KUREEKAD </a:t>
            </a:r>
            <a:br>
              <a:rPr lang="en-US" dirty="0" smtClean="0">
                <a:solidFill>
                  <a:schemeClr val="accent5">
                    <a:lumMod val="75000"/>
                  </a:schemeClr>
                </a:solidFill>
                <a:latin typeface="+mn-lt"/>
              </a:rPr>
            </a:br>
            <a:endParaRPr lang="en-US" dirty="0">
              <a:solidFill>
                <a:schemeClr val="accent5">
                  <a:lumMod val="75000"/>
                </a:schemeClr>
              </a:solidFill>
              <a:latin typeface="+mn-lt"/>
            </a:endParaRPr>
          </a:p>
        </p:txBody>
      </p:sp>
      <p:sp>
        <p:nvSpPr>
          <p:cNvPr id="3" name="Content Placeholder 2"/>
          <p:cNvSpPr>
            <a:spLocks noGrp="1"/>
          </p:cNvSpPr>
          <p:nvPr>
            <p:ph sz="quarter" idx="1"/>
          </p:nvPr>
        </p:nvSpPr>
        <p:spPr>
          <a:xfrm>
            <a:off x="457200" y="1371600"/>
            <a:ext cx="7239000" cy="4846638"/>
          </a:xfrm>
        </p:spPr>
        <p:txBody>
          <a:bodyPr>
            <a:noAutofit/>
          </a:bodyPr>
          <a:lstStyle/>
          <a:p>
            <a:pPr marL="274320" indent="-274320" algn="just" fontAlgn="auto">
              <a:spcAft>
                <a:spcPts val="0"/>
              </a:spcAft>
              <a:buFont typeface="Wingdings 2"/>
              <a:buChar char=""/>
              <a:defRPr/>
            </a:pPr>
            <a:r>
              <a:rPr lang="en-US" sz="2400" dirty="0" smtClean="0">
                <a:latin typeface="+mn-lt"/>
              </a:rPr>
              <a:t>	Proposal is  for the development of a satellite township at kureekad near Tripunithura  having an extent of 300 hects.   The project is  proposed to be  placed  under the satellite township development programme of Govt. of India</a:t>
            </a:r>
          </a:p>
          <a:p>
            <a:pPr marL="274320" indent="-274320" algn="just" fontAlgn="auto">
              <a:spcAft>
                <a:spcPts val="0"/>
              </a:spcAft>
              <a:buFont typeface="Wingdings 2"/>
              <a:buNone/>
              <a:defRPr/>
            </a:pPr>
            <a:r>
              <a:rPr lang="en-US" sz="2400" dirty="0" smtClean="0">
                <a:latin typeface="+mn-lt"/>
              </a:rPr>
              <a:t>PROJECT DETAILS</a:t>
            </a:r>
          </a:p>
          <a:p>
            <a:pPr marL="274320" indent="-274320" algn="just" fontAlgn="auto">
              <a:spcAft>
                <a:spcPts val="0"/>
              </a:spcAft>
              <a:buFont typeface="Wingdings 2"/>
              <a:buChar char=""/>
              <a:defRPr/>
            </a:pPr>
            <a:r>
              <a:rPr lang="en-US" sz="2400" dirty="0" smtClean="0">
                <a:latin typeface="+mn-lt"/>
              </a:rPr>
              <a:t>Development of residential ,tourism , commercial and open space with necessary infrastructure network.</a:t>
            </a:r>
          </a:p>
          <a:p>
            <a:pPr marL="274320" indent="-274320" algn="just" fontAlgn="auto">
              <a:spcAft>
                <a:spcPts val="0"/>
              </a:spcAft>
              <a:buFont typeface="Wingdings 2"/>
              <a:buChar char=""/>
              <a:defRPr/>
            </a:pPr>
            <a:r>
              <a:rPr lang="en-US" sz="2400" dirty="0" smtClean="0">
                <a:latin typeface="+mn-lt"/>
              </a:rPr>
              <a:t>Area identified for development at present is 101 hects in the 1</a:t>
            </a:r>
            <a:r>
              <a:rPr lang="en-US" sz="2400" baseline="30000" dirty="0" smtClean="0">
                <a:latin typeface="+mn-lt"/>
              </a:rPr>
              <a:t>st</a:t>
            </a:r>
            <a:r>
              <a:rPr lang="en-US" sz="2400" dirty="0" smtClean="0">
                <a:latin typeface="+mn-lt"/>
              </a:rPr>
              <a:t> phase.  The entire land need  be acquired and developed .</a:t>
            </a:r>
          </a:p>
          <a:p>
            <a:pPr marL="274320" indent="-274320" algn="just" fontAlgn="auto">
              <a:spcAft>
                <a:spcPts val="0"/>
              </a:spcAft>
              <a:buFont typeface="Wingdings 2"/>
              <a:buChar char=""/>
              <a:defRPr/>
            </a:pPr>
            <a:r>
              <a:rPr lang="en-US" sz="2400" dirty="0" smtClean="0">
                <a:latin typeface="+mn-lt"/>
              </a:rPr>
              <a:t>Project cost – 207 crores.(approx.)</a:t>
            </a:r>
          </a:p>
          <a:p>
            <a:pPr marL="274320" indent="-274320" algn="just" fontAlgn="auto">
              <a:spcAft>
                <a:spcPts val="0"/>
              </a:spcAft>
              <a:buFont typeface="Wingdings 2"/>
              <a:buChar char=""/>
              <a:defRPr/>
            </a:pPr>
            <a:endParaRPr lang="en-US" sz="2400" dirty="0">
              <a:latin typeface="+mn-lt"/>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457200"/>
            <a:ext cx="7239000" cy="1143000"/>
          </a:xfrm>
        </p:spPr>
        <p:txBody>
          <a:bodyPr>
            <a:noAutofit/>
          </a:bodyPr>
          <a:lstStyle/>
          <a:p>
            <a:pPr algn="ctr" fontAlgn="auto">
              <a:spcAft>
                <a:spcPts val="0"/>
              </a:spcAft>
              <a:defRPr/>
            </a:pPr>
            <a:r>
              <a:rPr lang="en-US" sz="3200" dirty="0" smtClean="0">
                <a:solidFill>
                  <a:schemeClr val="accent5">
                    <a:lumMod val="75000"/>
                  </a:schemeClr>
                </a:solidFill>
                <a:latin typeface="+mn-lt"/>
                <a:cs typeface="Arial" pitchFamily="34" charset="0"/>
              </a:rPr>
              <a:t>ROAD LINKING KARSHAKA ROAD AND K K ROAD</a:t>
            </a:r>
            <a:endParaRPr lang="en-US" sz="2800" dirty="0">
              <a:solidFill>
                <a:schemeClr val="accent5">
                  <a:lumMod val="75000"/>
                </a:schemeClr>
              </a:solidFill>
              <a:latin typeface="+mn-lt"/>
            </a:endParaRPr>
          </a:p>
        </p:txBody>
      </p:sp>
      <p:sp>
        <p:nvSpPr>
          <p:cNvPr id="163844" name="Rectangle 4"/>
          <p:cNvSpPr>
            <a:spLocks noGrp="1" noChangeArrowheads="1"/>
          </p:cNvSpPr>
          <p:nvPr>
            <p:ph sz="quarter" idx="1"/>
          </p:nvPr>
        </p:nvSpPr>
        <p:spPr>
          <a:xfrm>
            <a:off x="1066800" y="1676400"/>
            <a:ext cx="7239000" cy="4398963"/>
          </a:xfrm>
        </p:spPr>
        <p:style>
          <a:lnRef idx="1">
            <a:schemeClr val="accent3"/>
          </a:lnRef>
          <a:fillRef idx="2">
            <a:schemeClr val="accent3"/>
          </a:fillRef>
          <a:effectRef idx="1">
            <a:schemeClr val="accent3"/>
          </a:effectRef>
          <a:fontRef idx="minor">
            <a:schemeClr val="dk1"/>
          </a:fontRef>
        </p:style>
        <p:txBody>
          <a:bodyPr>
            <a:normAutofit/>
          </a:bodyPr>
          <a:lstStyle/>
          <a:p>
            <a:pPr marL="274320" indent="-274320" fontAlgn="auto">
              <a:lnSpc>
                <a:spcPct val="150000"/>
              </a:lnSpc>
              <a:spcAft>
                <a:spcPts val="0"/>
              </a:spcAft>
              <a:buFont typeface="Wingdings 2"/>
              <a:buChar char=""/>
              <a:defRPr/>
            </a:pPr>
            <a:r>
              <a:rPr lang="en-US" sz="2000" b="1" dirty="0">
                <a:latin typeface="+mn-lt"/>
              </a:rPr>
              <a:t>Proposal is for linking South Railway Station Eastern Entry with NH 47 Bypass</a:t>
            </a:r>
          </a:p>
          <a:p>
            <a:pPr marL="274320" indent="-274320" fontAlgn="auto">
              <a:lnSpc>
                <a:spcPct val="150000"/>
              </a:lnSpc>
              <a:spcAft>
                <a:spcPts val="0"/>
              </a:spcAft>
              <a:buFont typeface="Wingdings 2"/>
              <a:buChar char=""/>
              <a:defRPr/>
            </a:pPr>
            <a:r>
              <a:rPr lang="en-US" sz="2000" b="1" dirty="0">
                <a:latin typeface="+mn-lt"/>
              </a:rPr>
              <a:t>Width of road – 16 m   (South Railway Station to SC Bose road)</a:t>
            </a:r>
          </a:p>
          <a:p>
            <a:pPr marL="274320" indent="-274320" fontAlgn="auto">
              <a:lnSpc>
                <a:spcPct val="150000"/>
              </a:lnSpc>
              <a:spcAft>
                <a:spcPts val="0"/>
              </a:spcAft>
              <a:buFont typeface="Wingdings 2"/>
              <a:buChar char=""/>
              <a:defRPr/>
            </a:pPr>
            <a:r>
              <a:rPr lang="en-US" sz="2000" b="1" dirty="0">
                <a:latin typeface="+mn-lt"/>
              </a:rPr>
              <a:t>Road portion in CALTEX land – 107cent (to be acquired</a:t>
            </a:r>
            <a:r>
              <a:rPr lang="en-US" sz="2000" b="1" dirty="0" smtClean="0">
                <a:latin typeface="+mn-lt"/>
              </a:rPr>
              <a:t>)</a:t>
            </a:r>
          </a:p>
          <a:p>
            <a:pPr marL="1005840" lvl="3" fontAlgn="auto">
              <a:lnSpc>
                <a:spcPct val="150000"/>
              </a:lnSpc>
              <a:spcAft>
                <a:spcPts val="0"/>
              </a:spcAft>
              <a:buClr>
                <a:schemeClr val="accent4"/>
              </a:buClr>
              <a:buFont typeface="Wingdings 2"/>
              <a:buChar char=""/>
              <a:defRPr/>
            </a:pPr>
            <a:r>
              <a:rPr lang="en-US" sz="1800" b="1" dirty="0" smtClean="0">
                <a:solidFill>
                  <a:schemeClr val="accent5">
                    <a:lumMod val="75000"/>
                  </a:schemeClr>
                </a:solidFill>
                <a:latin typeface="+mn-lt"/>
              </a:rPr>
              <a:t>CALTEX </a:t>
            </a:r>
            <a:r>
              <a:rPr lang="en-US" sz="1800" b="1" dirty="0">
                <a:solidFill>
                  <a:schemeClr val="accent5">
                    <a:lumMod val="75000"/>
                  </a:schemeClr>
                </a:solidFill>
                <a:latin typeface="+mn-lt"/>
              </a:rPr>
              <a:t>land - 60 cent</a:t>
            </a:r>
          </a:p>
          <a:p>
            <a:pPr marL="1005840" lvl="3" fontAlgn="auto">
              <a:lnSpc>
                <a:spcPct val="150000"/>
              </a:lnSpc>
              <a:spcAft>
                <a:spcPts val="0"/>
              </a:spcAft>
              <a:buClr>
                <a:schemeClr val="accent4"/>
              </a:buClr>
              <a:buFont typeface="Wingdings 2"/>
              <a:buChar char=""/>
              <a:defRPr/>
            </a:pPr>
            <a:r>
              <a:rPr lang="en-US" sz="1800" b="1" dirty="0">
                <a:solidFill>
                  <a:schemeClr val="accent5">
                    <a:lumMod val="75000"/>
                  </a:schemeClr>
                </a:solidFill>
                <a:latin typeface="+mn-lt"/>
              </a:rPr>
              <a:t>GCDA land    - 20 </a:t>
            </a:r>
            <a:r>
              <a:rPr lang="en-US" sz="1800" b="1" dirty="0" smtClean="0">
                <a:solidFill>
                  <a:schemeClr val="accent5">
                    <a:lumMod val="75000"/>
                  </a:schemeClr>
                </a:solidFill>
                <a:latin typeface="+mn-lt"/>
              </a:rPr>
              <a:t>cents</a:t>
            </a:r>
          </a:p>
          <a:p>
            <a:pPr marL="274320" indent="-274320" fontAlgn="auto">
              <a:lnSpc>
                <a:spcPct val="150000"/>
              </a:lnSpc>
              <a:spcAft>
                <a:spcPts val="0"/>
              </a:spcAft>
              <a:buFont typeface="Wingdings 2"/>
              <a:buChar char=""/>
              <a:defRPr/>
            </a:pPr>
            <a:r>
              <a:rPr lang="en-US" sz="2000" b="1" dirty="0">
                <a:latin typeface="+mn-lt"/>
              </a:rPr>
              <a:t>	</a:t>
            </a:r>
            <a:r>
              <a:rPr lang="en-US" sz="2000" b="1" dirty="0" smtClean="0">
                <a:latin typeface="+mn-lt"/>
              </a:rPr>
              <a:t>Total</a:t>
            </a:r>
            <a:r>
              <a:rPr lang="en-US" sz="2000" b="1" dirty="0">
                <a:latin typeface="+mn-lt"/>
              </a:rPr>
              <a:t>		- 80 cents</a:t>
            </a:r>
          </a:p>
        </p:txBody>
      </p:sp>
      <p:sp>
        <p:nvSpPr>
          <p:cNvPr id="5" name="Slide Number Placeholder 4"/>
          <p:cNvSpPr>
            <a:spLocks noGrp="1"/>
          </p:cNvSpPr>
          <p:nvPr>
            <p:ph type="sldNum" sz="quarter" idx="15"/>
          </p:nvPr>
        </p:nvSpPr>
        <p:spPr/>
        <p:txBody>
          <a:bodyPr/>
          <a:lstStyle/>
          <a:p>
            <a:fld id="{D9422BCC-C4C2-4970-A2BC-3427CF15E3A6}" type="slidenum">
              <a:rPr lang="en-US" smtClean="0"/>
              <a:pPr/>
              <a:t>65</a:t>
            </a:fld>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457200" y="320040"/>
            <a:ext cx="7239000" cy="822960"/>
          </a:xfrm>
        </p:spPr>
        <p:txBody>
          <a:bodyPr/>
          <a:lstStyle/>
          <a:p>
            <a:pPr fontAlgn="auto">
              <a:spcAft>
                <a:spcPts val="0"/>
              </a:spcAft>
              <a:defRPr/>
            </a:pPr>
            <a:r>
              <a:rPr lang="en-US" dirty="0" smtClean="0">
                <a:solidFill>
                  <a:schemeClr val="accent5">
                    <a:lumMod val="75000"/>
                  </a:schemeClr>
                </a:solidFill>
                <a:latin typeface="+mn-lt"/>
              </a:rPr>
              <a:t>SATELLITE TOWNS</a:t>
            </a:r>
          </a:p>
        </p:txBody>
      </p:sp>
      <p:sp>
        <p:nvSpPr>
          <p:cNvPr id="65540" name="Rectangle 3"/>
          <p:cNvSpPr>
            <a:spLocks noGrp="1" noChangeArrowheads="1"/>
          </p:cNvSpPr>
          <p:nvPr>
            <p:ph sz="quarter" idx="1"/>
          </p:nvPr>
        </p:nvSpPr>
        <p:spPr/>
        <p:txBody>
          <a:bodyPr/>
          <a:lstStyle/>
          <a:p>
            <a:r>
              <a:rPr lang="en-US" dirty="0" smtClean="0">
                <a:latin typeface="+mn-lt"/>
              </a:rPr>
              <a:t>ALANGAD,</a:t>
            </a:r>
            <a:r>
              <a:rPr lang="en-US" dirty="0" smtClean="0">
                <a:solidFill>
                  <a:srgbClr val="FF3300"/>
                </a:solidFill>
                <a:latin typeface="+mn-lt"/>
              </a:rPr>
              <a:t>ELECTRONIC</a:t>
            </a:r>
            <a:r>
              <a:rPr lang="en-US" dirty="0" smtClean="0">
                <a:latin typeface="+mn-lt"/>
              </a:rPr>
              <a:t> </a:t>
            </a:r>
            <a:r>
              <a:rPr lang="en-US" dirty="0" smtClean="0">
                <a:solidFill>
                  <a:srgbClr val="FF3300"/>
                </a:solidFill>
                <a:latin typeface="+mn-lt"/>
              </a:rPr>
              <a:t>HARDWARE</a:t>
            </a:r>
          </a:p>
          <a:p>
            <a:pPr>
              <a:buFont typeface="Wingdings" pitchFamily="2" charset="2"/>
              <a:buNone/>
            </a:pPr>
            <a:endParaRPr lang="en-US" dirty="0" smtClean="0">
              <a:latin typeface="+mn-lt"/>
            </a:endParaRPr>
          </a:p>
          <a:p>
            <a:r>
              <a:rPr lang="en-US" dirty="0" smtClean="0">
                <a:latin typeface="+mn-lt"/>
              </a:rPr>
              <a:t>NEDUMBASSERRY,</a:t>
            </a:r>
            <a:r>
              <a:rPr lang="en-US" dirty="0" smtClean="0">
                <a:solidFill>
                  <a:srgbClr val="FF3300"/>
                </a:solidFill>
                <a:latin typeface="+mn-lt"/>
              </a:rPr>
              <a:t>TOURISM</a:t>
            </a:r>
          </a:p>
          <a:p>
            <a:pPr>
              <a:buFont typeface="Wingdings" pitchFamily="2" charset="2"/>
              <a:buNone/>
            </a:pPr>
            <a:endParaRPr lang="en-US" dirty="0" smtClean="0">
              <a:latin typeface="+mn-lt"/>
            </a:endParaRPr>
          </a:p>
          <a:p>
            <a:r>
              <a:rPr lang="en-US" dirty="0" smtClean="0">
                <a:latin typeface="+mn-lt"/>
              </a:rPr>
              <a:t>PUTHENCRUZ ,</a:t>
            </a:r>
            <a:r>
              <a:rPr lang="en-US" dirty="0" smtClean="0">
                <a:solidFill>
                  <a:srgbClr val="FF3300"/>
                </a:solidFill>
                <a:latin typeface="+mn-lt"/>
              </a:rPr>
              <a:t>KNOWLEDGE</a:t>
            </a:r>
            <a:r>
              <a:rPr lang="en-US" dirty="0" smtClean="0">
                <a:latin typeface="+mn-lt"/>
              </a:rPr>
              <a:t> </a:t>
            </a:r>
            <a:r>
              <a:rPr lang="en-US" dirty="0" smtClean="0">
                <a:solidFill>
                  <a:srgbClr val="FF3300"/>
                </a:solidFill>
                <a:latin typeface="+mn-lt"/>
              </a:rPr>
              <a:t>CITY</a:t>
            </a:r>
          </a:p>
          <a:p>
            <a:endParaRPr lang="en-US" dirty="0" smtClean="0">
              <a:latin typeface="+mn-lt"/>
            </a:endParaRPr>
          </a:p>
          <a:p>
            <a:r>
              <a:rPr lang="en-US" dirty="0" smtClean="0">
                <a:latin typeface="+mn-lt"/>
              </a:rPr>
              <a:t>KUREEKADU,</a:t>
            </a:r>
            <a:r>
              <a:rPr lang="en-US" dirty="0" smtClean="0">
                <a:solidFill>
                  <a:srgbClr val="FF3300"/>
                </a:solidFill>
                <a:latin typeface="+mn-lt"/>
              </a:rPr>
              <a:t>MEDICAL</a:t>
            </a:r>
            <a:r>
              <a:rPr lang="en-US" dirty="0" smtClean="0">
                <a:latin typeface="+mn-lt"/>
              </a:rPr>
              <a:t> </a:t>
            </a:r>
            <a:r>
              <a:rPr lang="en-US" dirty="0" smtClean="0">
                <a:solidFill>
                  <a:srgbClr val="FF3300"/>
                </a:solidFill>
                <a:latin typeface="+mn-lt"/>
              </a:rPr>
              <a:t>TOURISM</a:t>
            </a:r>
          </a:p>
          <a:p>
            <a:endParaRPr lang="en-US" dirty="0" smtClean="0">
              <a:latin typeface="+mn-lt"/>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686800" cy="1249362"/>
          </a:xfrm>
        </p:spPr>
        <p:txBody>
          <a:bodyPr>
            <a:normAutofit fontScale="90000"/>
          </a:bodyPr>
          <a:lstStyle/>
          <a:p>
            <a:pPr fontAlgn="auto">
              <a:spcAft>
                <a:spcPts val="0"/>
              </a:spcAft>
              <a:defRPr/>
            </a:pPr>
            <a:r>
              <a:rPr lang="en-US" sz="4600" dirty="0">
                <a:solidFill>
                  <a:schemeClr val="accent5">
                    <a:lumMod val="50000"/>
                  </a:schemeClr>
                </a:solidFill>
                <a:latin typeface="+mn-lt"/>
                <a:cs typeface="Arial" pitchFamily="34" charset="0"/>
              </a:rPr>
              <a:t>GREATER COCHIN DEVELOPMENT AUTHORITY</a:t>
            </a:r>
          </a:p>
        </p:txBody>
      </p:sp>
      <p:sp>
        <p:nvSpPr>
          <p:cNvPr id="14339" name="Rectangle 3"/>
          <p:cNvSpPr>
            <a:spLocks noGrp="1" noChangeArrowheads="1"/>
          </p:cNvSpPr>
          <p:nvPr>
            <p:ph sz="quarter" idx="1"/>
          </p:nvPr>
        </p:nvSpPr>
        <p:spPr>
          <a:xfrm>
            <a:off x="381000" y="1905000"/>
            <a:ext cx="8382000" cy="4038600"/>
          </a:xfrm>
          <a:ln/>
        </p:spPr>
        <p:style>
          <a:lnRef idx="1">
            <a:schemeClr val="accent1"/>
          </a:lnRef>
          <a:fillRef idx="2">
            <a:schemeClr val="accent1"/>
          </a:fillRef>
          <a:effectRef idx="1">
            <a:schemeClr val="accent1"/>
          </a:effectRef>
          <a:fontRef idx="minor">
            <a:schemeClr val="dk1"/>
          </a:fontRef>
        </p:style>
        <p:txBody>
          <a:bodyPr>
            <a:normAutofit/>
          </a:bodyPr>
          <a:lstStyle/>
          <a:p>
            <a:pPr marL="274320" indent="-274320" algn="just" fontAlgn="auto">
              <a:lnSpc>
                <a:spcPct val="80000"/>
              </a:lnSpc>
              <a:spcAft>
                <a:spcPts val="0"/>
              </a:spcAft>
              <a:buFont typeface="Wingdings 2"/>
              <a:buChar char=""/>
              <a:defRPr/>
            </a:pPr>
            <a:r>
              <a:rPr lang="en-US" sz="2000" b="1" cap="small" dirty="0" smtClean="0">
                <a:latin typeface="+mn-lt"/>
                <a:cs typeface="Arial" pitchFamily="34" charset="0"/>
              </a:rPr>
              <a:t>GCDA was constituted in the year 1976 under Town Planning Act</a:t>
            </a:r>
          </a:p>
          <a:p>
            <a:pPr marL="274320" indent="-274320" algn="just" fontAlgn="auto">
              <a:lnSpc>
                <a:spcPct val="80000"/>
              </a:lnSpc>
              <a:spcAft>
                <a:spcPts val="0"/>
              </a:spcAft>
              <a:buFont typeface="Wingdings 2"/>
              <a:buChar char=""/>
              <a:defRPr/>
            </a:pPr>
            <a:r>
              <a:rPr lang="en-US" sz="2000" b="1" cap="small" dirty="0" smtClean="0">
                <a:latin typeface="+mn-lt"/>
                <a:cs typeface="Arial" pitchFamily="34" charset="0"/>
              </a:rPr>
              <a:t>The objective of this authority was to mastermind and coordinate the Integrated Development of  Cochin Region.</a:t>
            </a:r>
          </a:p>
          <a:p>
            <a:pPr marL="274320" indent="-274320" algn="just" fontAlgn="auto">
              <a:lnSpc>
                <a:spcPct val="80000"/>
              </a:lnSpc>
              <a:spcAft>
                <a:spcPts val="0"/>
              </a:spcAft>
              <a:buFont typeface="Wingdings 2"/>
              <a:buChar char=""/>
              <a:defRPr/>
            </a:pPr>
            <a:r>
              <a:rPr lang="en-US" sz="2000" b="1" cap="small" dirty="0" smtClean="0">
                <a:latin typeface="+mn-lt"/>
                <a:cs typeface="Arial" pitchFamily="34" charset="0"/>
              </a:rPr>
              <a:t>23 Detailed Town Planning schemes have been published by GCDA and sanctioned by Government</a:t>
            </a:r>
          </a:p>
          <a:p>
            <a:pPr marL="274320" indent="-274320" algn="just" fontAlgn="auto">
              <a:lnSpc>
                <a:spcPct val="80000"/>
              </a:lnSpc>
              <a:spcAft>
                <a:spcPts val="0"/>
              </a:spcAft>
              <a:buFont typeface="Wingdings 2"/>
              <a:buChar char=""/>
              <a:defRPr/>
            </a:pPr>
            <a:r>
              <a:rPr lang="en-US" sz="2000" b="1" cap="small" dirty="0" smtClean="0">
                <a:latin typeface="+mn-lt"/>
                <a:cs typeface="Arial" pitchFamily="34" charset="0"/>
              </a:rPr>
              <a:t>Structure Plan for Central City Kochi prepared and published by GCDA have been sanctioned by Government.</a:t>
            </a:r>
          </a:p>
          <a:p>
            <a:pPr marL="274320" indent="-274320" algn="just" fontAlgn="auto">
              <a:lnSpc>
                <a:spcPct val="80000"/>
              </a:lnSpc>
              <a:spcAft>
                <a:spcPts val="0"/>
              </a:spcAft>
              <a:buFont typeface="Wingdings 2"/>
              <a:buChar char=""/>
              <a:defRPr/>
            </a:pPr>
            <a:r>
              <a:rPr lang="en-US" sz="2000" b="1" cap="small" dirty="0" smtClean="0">
                <a:latin typeface="+mn-lt"/>
                <a:cs typeface="Arial" pitchFamily="34" charset="0"/>
              </a:rPr>
              <a:t>Department of Town &amp; Country Planning has revised the Zoning regulation  of Structure plan vide G O (ms.) no. 143/07/LSGD</a:t>
            </a:r>
          </a:p>
          <a:p>
            <a:pPr marL="274320" indent="-274320" algn="just" fontAlgn="auto">
              <a:lnSpc>
                <a:spcPct val="80000"/>
              </a:lnSpc>
              <a:spcAft>
                <a:spcPts val="0"/>
              </a:spcAft>
              <a:buFont typeface="Wingdings 2"/>
              <a:buChar char=""/>
              <a:defRPr/>
            </a:pPr>
            <a:r>
              <a:rPr lang="en-US" sz="2000" b="1" cap="small" dirty="0" smtClean="0">
                <a:latin typeface="+mn-lt"/>
                <a:cs typeface="Arial" pitchFamily="34" charset="0"/>
              </a:rPr>
              <a:t>Master plan for Kochi city region is under preparation by Town &amp; Country Planning dept.</a:t>
            </a:r>
          </a:p>
          <a:p>
            <a:pPr marL="274320" indent="-274320" algn="just" fontAlgn="auto">
              <a:lnSpc>
                <a:spcPct val="80000"/>
              </a:lnSpc>
              <a:spcAft>
                <a:spcPts val="0"/>
              </a:spcAft>
              <a:buFont typeface="Wingdings 2"/>
              <a:buChar char=""/>
              <a:defRPr/>
            </a:pPr>
            <a:endParaRPr lang="en-US" sz="2400" dirty="0" smtClean="0">
              <a:latin typeface="+mn-lt"/>
              <a:cs typeface="Arial" pitchFamily="34" charset="0"/>
            </a:endParaRPr>
          </a:p>
          <a:p>
            <a:pPr marL="274320" indent="-274320" fontAlgn="auto">
              <a:lnSpc>
                <a:spcPct val="80000"/>
              </a:lnSpc>
              <a:spcAft>
                <a:spcPts val="0"/>
              </a:spcAft>
              <a:buFont typeface="Wingdings 2"/>
              <a:buChar char=""/>
              <a:defRPr/>
            </a:pPr>
            <a:endParaRPr lang="en-US" sz="2400" dirty="0">
              <a:latin typeface="+mn-lt"/>
              <a:cs typeface="Arial" pitchFamily="34" charset="0"/>
            </a:endParaRPr>
          </a:p>
        </p:txBody>
      </p:sp>
      <p:sp>
        <p:nvSpPr>
          <p:cNvPr id="5" name="Slide Number Placeholder 4"/>
          <p:cNvSpPr>
            <a:spLocks noGrp="1"/>
          </p:cNvSpPr>
          <p:nvPr>
            <p:ph type="sldNum" sz="quarter" idx="15"/>
          </p:nvPr>
        </p:nvSpPr>
        <p:spPr/>
        <p:txBody>
          <a:bodyPr/>
          <a:lstStyle/>
          <a:p>
            <a:fld id="{D9422BCC-C4C2-4970-A2BC-3427CF15E3A6}" type="slidenum">
              <a:rPr lang="en-US" smtClean="0"/>
              <a:pPr/>
              <a:t>67</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0"/>
            <a:ext cx="8229600" cy="914400"/>
          </a:xfrm>
        </p:spPr>
        <p:txBody>
          <a:bodyPr>
            <a:normAutofit fontScale="90000"/>
          </a:bodyPr>
          <a:lstStyle/>
          <a:p>
            <a:pPr algn="ctr" fontAlgn="auto">
              <a:spcAft>
                <a:spcPts val="0"/>
              </a:spcAft>
              <a:defRPr/>
            </a:pPr>
            <a:r>
              <a:rPr lang="en-US" sz="3200" dirty="0" smtClean="0">
                <a:solidFill>
                  <a:schemeClr val="accent5">
                    <a:lumMod val="50000"/>
                  </a:schemeClr>
                </a:solidFill>
                <a:latin typeface="+mn-lt"/>
              </a:rPr>
              <a:t>     ORGANISATIONAL </a:t>
            </a:r>
            <a:r>
              <a:rPr lang="en-US" sz="3200" dirty="0">
                <a:solidFill>
                  <a:schemeClr val="accent5">
                    <a:lumMod val="50000"/>
                  </a:schemeClr>
                </a:solidFill>
                <a:latin typeface="+mn-lt"/>
              </a:rPr>
              <a:t>STRUCTURE OF GCDA</a:t>
            </a:r>
          </a:p>
        </p:txBody>
      </p:sp>
      <p:grpSp>
        <p:nvGrpSpPr>
          <p:cNvPr id="2" name="Organization Chart 3"/>
          <p:cNvGrpSpPr>
            <a:grpSpLocks/>
          </p:cNvGrpSpPr>
          <p:nvPr/>
        </p:nvGrpSpPr>
        <p:grpSpPr bwMode="auto">
          <a:xfrm>
            <a:off x="228600" y="1219200"/>
            <a:ext cx="8610600" cy="5029200"/>
            <a:chOff x="1152" y="1298"/>
            <a:chExt cx="8592" cy="2516"/>
          </a:xfrm>
        </p:grpSpPr>
        <p:cxnSp>
          <p:nvCxnSpPr>
            <p:cNvPr id="2052" name="_s2052"/>
            <p:cNvCxnSpPr>
              <a:cxnSpLocks noChangeShapeType="1"/>
              <a:stCxn id="20" idx="1"/>
              <a:endCxn id="12" idx="2"/>
            </p:cNvCxnSpPr>
            <p:nvPr/>
          </p:nvCxnSpPr>
          <p:spPr bwMode="auto">
            <a:xfrm rot="10800000">
              <a:off x="8730" y="3340"/>
              <a:ext cx="138" cy="287"/>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19" idx="3"/>
              <a:endCxn id="10" idx="2"/>
            </p:cNvCxnSpPr>
            <p:nvPr/>
          </p:nvCxnSpPr>
          <p:spPr bwMode="auto">
            <a:xfrm flipV="1">
              <a:off x="6433" y="3340"/>
              <a:ext cx="140" cy="287"/>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18" idx="1"/>
              <a:endCxn id="16" idx="2"/>
            </p:cNvCxnSpPr>
            <p:nvPr/>
          </p:nvCxnSpPr>
          <p:spPr bwMode="auto">
            <a:xfrm rot="10800000">
              <a:off x="4390" y="3340"/>
              <a:ext cx="136" cy="287"/>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17" idx="3"/>
              <a:endCxn id="16" idx="2"/>
            </p:cNvCxnSpPr>
            <p:nvPr/>
          </p:nvCxnSpPr>
          <p:spPr bwMode="auto">
            <a:xfrm flipV="1">
              <a:off x="4249" y="3340"/>
              <a:ext cx="141" cy="287"/>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16" idx="0"/>
              <a:endCxn id="7" idx="2"/>
            </p:cNvCxnSpPr>
            <p:nvPr/>
          </p:nvCxnSpPr>
          <p:spPr bwMode="auto">
            <a:xfrm rot="16200000">
              <a:off x="4767" y="2527"/>
              <a:ext cx="135" cy="889"/>
            </a:xfrm>
            <a:prstGeom prst="bentConnector3">
              <a:avLst>
                <a:gd name="adj1" fmla="val 4235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57" name="_s2057"/>
            <p:cNvCxnSpPr>
              <a:cxnSpLocks noChangeShapeType="1"/>
              <a:stCxn id="15" idx="0"/>
              <a:endCxn id="11" idx="2"/>
            </p:cNvCxnSpPr>
            <p:nvPr/>
          </p:nvCxnSpPr>
          <p:spPr bwMode="auto">
            <a:xfrm rot="16200000">
              <a:off x="7582" y="3407"/>
              <a:ext cx="137" cy="1"/>
            </a:xfrm>
            <a:prstGeom prst="bentConnector3">
              <a:avLst>
                <a:gd name="adj1" fmla="val 41861"/>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58" name="_s2058"/>
            <p:cNvCxnSpPr>
              <a:cxnSpLocks noChangeShapeType="1"/>
              <a:stCxn id="14" idx="0"/>
              <a:endCxn id="8" idx="2"/>
            </p:cNvCxnSpPr>
            <p:nvPr/>
          </p:nvCxnSpPr>
          <p:spPr bwMode="auto">
            <a:xfrm rot="5400000" flipH="1">
              <a:off x="2278" y="3154"/>
              <a:ext cx="135" cy="509"/>
            </a:xfrm>
            <a:prstGeom prst="bentConnector3">
              <a:avLst>
                <a:gd name="adj1" fmla="val 4260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59" name="_s2059"/>
            <p:cNvCxnSpPr>
              <a:cxnSpLocks noChangeShapeType="1"/>
              <a:stCxn id="13" idx="0"/>
              <a:endCxn id="8" idx="2"/>
            </p:cNvCxnSpPr>
            <p:nvPr/>
          </p:nvCxnSpPr>
          <p:spPr bwMode="auto">
            <a:xfrm rot="16200000">
              <a:off x="1770" y="3155"/>
              <a:ext cx="135" cy="507"/>
            </a:xfrm>
            <a:prstGeom prst="bentConnector3">
              <a:avLst>
                <a:gd name="adj1" fmla="val 4260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60" name="_s2060"/>
            <p:cNvCxnSpPr>
              <a:cxnSpLocks noChangeShapeType="1"/>
              <a:stCxn id="12" idx="0"/>
              <a:endCxn id="7" idx="2"/>
            </p:cNvCxnSpPr>
            <p:nvPr/>
          </p:nvCxnSpPr>
          <p:spPr bwMode="auto">
            <a:xfrm rot="5400000" flipH="1">
              <a:off x="6937" y="1246"/>
              <a:ext cx="135" cy="3451"/>
            </a:xfrm>
            <a:prstGeom prst="bentConnector3">
              <a:avLst>
                <a:gd name="adj1" fmla="val 4235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61" name="_s2061"/>
            <p:cNvCxnSpPr>
              <a:cxnSpLocks noChangeShapeType="1"/>
              <a:stCxn id="11" idx="0"/>
              <a:endCxn id="7" idx="2"/>
            </p:cNvCxnSpPr>
            <p:nvPr/>
          </p:nvCxnSpPr>
          <p:spPr bwMode="auto">
            <a:xfrm rot="5400000" flipH="1">
              <a:off x="6397" y="1786"/>
              <a:ext cx="135" cy="2372"/>
            </a:xfrm>
            <a:prstGeom prst="bentConnector3">
              <a:avLst>
                <a:gd name="adj1" fmla="val 4235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62" name="_s2062"/>
            <p:cNvCxnSpPr>
              <a:cxnSpLocks noChangeShapeType="1"/>
              <a:stCxn id="10" idx="0"/>
              <a:endCxn id="7" idx="2"/>
            </p:cNvCxnSpPr>
            <p:nvPr/>
          </p:nvCxnSpPr>
          <p:spPr bwMode="auto">
            <a:xfrm rot="5400000" flipH="1">
              <a:off x="5858" y="2325"/>
              <a:ext cx="135" cy="1294"/>
            </a:xfrm>
            <a:prstGeom prst="bentConnector3">
              <a:avLst>
                <a:gd name="adj1" fmla="val 4235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63" name="_s2063"/>
            <p:cNvCxnSpPr>
              <a:cxnSpLocks noChangeShapeType="1"/>
              <a:stCxn id="9" idx="0"/>
              <a:endCxn id="7" idx="2"/>
            </p:cNvCxnSpPr>
            <p:nvPr/>
          </p:nvCxnSpPr>
          <p:spPr bwMode="auto">
            <a:xfrm rot="16200000">
              <a:off x="4257" y="2018"/>
              <a:ext cx="135" cy="1908"/>
            </a:xfrm>
            <a:prstGeom prst="bentConnector3">
              <a:avLst>
                <a:gd name="adj1" fmla="val 4235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64" name="_s2064"/>
            <p:cNvCxnSpPr>
              <a:cxnSpLocks noChangeShapeType="1"/>
              <a:stCxn id="8" idx="0"/>
              <a:endCxn id="7" idx="2"/>
            </p:cNvCxnSpPr>
            <p:nvPr/>
          </p:nvCxnSpPr>
          <p:spPr bwMode="auto">
            <a:xfrm rot="16200000">
              <a:off x="3617" y="1378"/>
              <a:ext cx="135" cy="3188"/>
            </a:xfrm>
            <a:prstGeom prst="bentConnector3">
              <a:avLst>
                <a:gd name="adj1" fmla="val 4235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065" name="_s2065"/>
            <p:cNvCxnSpPr>
              <a:cxnSpLocks noChangeShapeType="1"/>
              <a:stCxn id="7" idx="0"/>
              <a:endCxn id="5" idx="2"/>
            </p:cNvCxnSpPr>
            <p:nvPr/>
          </p:nvCxnSpPr>
          <p:spPr bwMode="auto">
            <a:xfrm rot="16200000">
              <a:off x="5212" y="2534"/>
              <a:ext cx="135" cy="1"/>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066" name="_s2066"/>
            <p:cNvCxnSpPr>
              <a:cxnSpLocks noChangeShapeType="1"/>
              <a:stCxn id="5" idx="0"/>
              <a:endCxn id="4" idx="2"/>
            </p:cNvCxnSpPr>
            <p:nvPr/>
          </p:nvCxnSpPr>
          <p:spPr bwMode="auto">
            <a:xfrm rot="16200000">
              <a:off x="5213" y="2096"/>
              <a:ext cx="134" cy="1"/>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067" name="_s2067"/>
            <p:cNvCxnSpPr>
              <a:cxnSpLocks noChangeShapeType="1"/>
              <a:stCxn id="4" idx="0"/>
              <a:endCxn id="3" idx="2"/>
            </p:cNvCxnSpPr>
            <p:nvPr/>
          </p:nvCxnSpPr>
          <p:spPr bwMode="auto">
            <a:xfrm rot="16200000">
              <a:off x="5212" y="1660"/>
              <a:ext cx="135" cy="1"/>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3" name="_s2068"/>
            <p:cNvSpPr>
              <a:spLocks noChangeArrowheads="1"/>
            </p:cNvSpPr>
            <p:nvPr/>
          </p:nvSpPr>
          <p:spPr bwMode="auto">
            <a:xfrm>
              <a:off x="4507" y="1298"/>
              <a:ext cx="1543" cy="288"/>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GCDA GENERAL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COUNCIL</a:t>
              </a:r>
            </a:p>
          </p:txBody>
        </p:sp>
        <p:sp>
          <p:nvSpPr>
            <p:cNvPr id="4" name="_s2069"/>
            <p:cNvSpPr>
              <a:spLocks noChangeArrowheads="1"/>
            </p:cNvSpPr>
            <p:nvPr/>
          </p:nvSpPr>
          <p:spPr bwMode="auto">
            <a:xfrm>
              <a:off x="4515" y="1735"/>
              <a:ext cx="1526"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GCDA EX.COMMITTEE</a:t>
              </a:r>
            </a:p>
          </p:txBody>
        </p:sp>
        <p:sp>
          <p:nvSpPr>
            <p:cNvPr id="5" name="_s2070"/>
            <p:cNvSpPr>
              <a:spLocks noChangeArrowheads="1"/>
            </p:cNvSpPr>
            <p:nvPr/>
          </p:nvSpPr>
          <p:spPr bwMode="auto">
            <a:xfrm>
              <a:off x="4681" y="2172"/>
              <a:ext cx="1195" cy="288"/>
            </a:xfrm>
            <a:prstGeom prst="roundRect">
              <a:avLst>
                <a:gd name="adj" fmla="val 16667"/>
              </a:avLst>
            </a:prstGeom>
            <a:solidFill>
              <a:srgbClr val="01BD0A">
                <a:alpha val="50000"/>
              </a:srgbClr>
            </a:solidFill>
            <a:ln w="28575">
              <a:solidFill>
                <a:srgbClr val="01BD0A"/>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CHAIRPERSON</a:t>
              </a:r>
            </a:p>
          </p:txBody>
        </p:sp>
        <p:sp>
          <p:nvSpPr>
            <p:cNvPr id="7" name="_s2071"/>
            <p:cNvSpPr>
              <a:spLocks noChangeArrowheads="1"/>
            </p:cNvSpPr>
            <p:nvPr/>
          </p:nvSpPr>
          <p:spPr bwMode="auto">
            <a:xfrm>
              <a:off x="4681" y="2609"/>
              <a:ext cx="1195" cy="288"/>
            </a:xfrm>
            <a:prstGeom prst="roundRect">
              <a:avLst>
                <a:gd name="adj" fmla="val 16667"/>
              </a:avLst>
            </a:prstGeom>
            <a:solidFill>
              <a:srgbClr val="0399FF">
                <a:alpha val="50000"/>
              </a:srgbClr>
            </a:solidFill>
            <a:ln w="28575">
              <a:solidFill>
                <a:srgbClr val="0399FF"/>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SECRETARY</a:t>
              </a:r>
            </a:p>
          </p:txBody>
        </p:sp>
        <p:sp>
          <p:nvSpPr>
            <p:cNvPr id="8" name="_s2072"/>
            <p:cNvSpPr>
              <a:spLocks noChangeArrowheads="1"/>
            </p:cNvSpPr>
            <p:nvPr/>
          </p:nvSpPr>
          <p:spPr bwMode="auto">
            <a:xfrm>
              <a:off x="1396" y="3046"/>
              <a:ext cx="1390" cy="288"/>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ADMINISTRATION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DEPT</a:t>
              </a:r>
            </a:p>
          </p:txBody>
        </p:sp>
        <p:sp>
          <p:nvSpPr>
            <p:cNvPr id="9" name="_s2073"/>
            <p:cNvSpPr>
              <a:spLocks noChangeArrowheads="1"/>
            </p:cNvSpPr>
            <p:nvPr/>
          </p:nvSpPr>
          <p:spPr bwMode="auto">
            <a:xfrm>
              <a:off x="2939" y="3046"/>
              <a:ext cx="865" cy="286"/>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FINANCE</a:t>
              </a:r>
            </a:p>
          </p:txBody>
        </p:sp>
        <p:sp>
          <p:nvSpPr>
            <p:cNvPr id="10" name="_s2074"/>
            <p:cNvSpPr>
              <a:spLocks noChangeArrowheads="1"/>
            </p:cNvSpPr>
            <p:nvPr/>
          </p:nvSpPr>
          <p:spPr bwMode="auto">
            <a:xfrm>
              <a:off x="6141" y="3046"/>
              <a:ext cx="863" cy="287"/>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PLANNING</a:t>
              </a:r>
            </a:p>
          </p:txBody>
        </p:sp>
        <p:sp>
          <p:nvSpPr>
            <p:cNvPr id="11" name="_s2075"/>
            <p:cNvSpPr>
              <a:spLocks noChangeArrowheads="1"/>
            </p:cNvSpPr>
            <p:nvPr/>
          </p:nvSpPr>
          <p:spPr bwMode="auto">
            <a:xfrm>
              <a:off x="7157" y="3046"/>
              <a:ext cx="987" cy="286"/>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ENGINEERING</a:t>
              </a:r>
            </a:p>
          </p:txBody>
        </p:sp>
        <p:sp>
          <p:nvSpPr>
            <p:cNvPr id="12" name="_s2076"/>
            <p:cNvSpPr>
              <a:spLocks noChangeArrowheads="1"/>
            </p:cNvSpPr>
            <p:nvPr/>
          </p:nvSpPr>
          <p:spPr bwMode="auto">
            <a:xfrm>
              <a:off x="8297" y="3046"/>
              <a:ext cx="864" cy="287"/>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ESTATE</a:t>
              </a:r>
            </a:p>
          </p:txBody>
        </p:sp>
        <p:sp>
          <p:nvSpPr>
            <p:cNvPr id="13" name="_s2077"/>
            <p:cNvSpPr>
              <a:spLocks noChangeArrowheads="1"/>
            </p:cNvSpPr>
            <p:nvPr/>
          </p:nvSpPr>
          <p:spPr bwMode="auto">
            <a:xfrm>
              <a:off x="1152" y="3483"/>
              <a:ext cx="863" cy="287"/>
            </a:xfrm>
            <a:prstGeom prst="roundRect">
              <a:avLst>
                <a:gd name="adj" fmla="val 16667"/>
              </a:avLst>
            </a:prstGeom>
            <a:solidFill>
              <a:srgbClr val="CCFFFF">
                <a:alpha val="50000"/>
              </a:srgbClr>
            </a:solidFill>
            <a:ln w="28575">
              <a:solidFill>
                <a:srgbClr val="FF3399"/>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ESTT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GENERAL</a:t>
              </a:r>
            </a:p>
          </p:txBody>
        </p:sp>
        <p:sp>
          <p:nvSpPr>
            <p:cNvPr id="14" name="_s2078"/>
            <p:cNvSpPr>
              <a:spLocks noChangeArrowheads="1"/>
            </p:cNvSpPr>
            <p:nvPr/>
          </p:nvSpPr>
          <p:spPr bwMode="auto">
            <a:xfrm>
              <a:off x="2168" y="3483"/>
              <a:ext cx="863" cy="286"/>
            </a:xfrm>
            <a:prstGeom prst="roundRect">
              <a:avLst>
                <a:gd name="adj" fmla="val 16667"/>
              </a:avLst>
            </a:prstGeom>
            <a:solidFill>
              <a:srgbClr val="99CC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LEGAL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SECTION</a:t>
              </a:r>
            </a:p>
          </p:txBody>
        </p:sp>
        <p:sp>
          <p:nvSpPr>
            <p:cNvPr id="15" name="_s2079"/>
            <p:cNvSpPr>
              <a:spLocks noChangeArrowheads="1"/>
            </p:cNvSpPr>
            <p:nvPr/>
          </p:nvSpPr>
          <p:spPr bwMode="auto">
            <a:xfrm>
              <a:off x="6849" y="3483"/>
              <a:ext cx="1603" cy="331"/>
            </a:xfrm>
            <a:prstGeom prst="roundRect">
              <a:avLst>
                <a:gd name="adj" fmla="val 16667"/>
              </a:avLst>
            </a:prstGeom>
            <a:solidFill>
              <a:srgbClr val="FF9900">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cs typeface="Arial" charset="0"/>
                </a:rPr>
                <a:t>IMPLEMENTATION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cs typeface="Arial" charset="0"/>
              </a:endParaRPr>
            </a:p>
          </p:txBody>
        </p:sp>
        <p:sp>
          <p:nvSpPr>
            <p:cNvPr id="16" name="_s2080"/>
            <p:cNvSpPr>
              <a:spLocks noChangeArrowheads="1"/>
            </p:cNvSpPr>
            <p:nvPr/>
          </p:nvSpPr>
          <p:spPr bwMode="auto">
            <a:xfrm>
              <a:off x="3957" y="3046"/>
              <a:ext cx="863" cy="287"/>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cs typeface="Arial" charset="0"/>
                </a:rPr>
                <a:t>REVENUE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cs typeface="Arial" charset="0"/>
                </a:rPr>
                <a:t> CELL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cs typeface="Arial" charset="0"/>
              </a:endParaRPr>
            </a:p>
          </p:txBody>
        </p:sp>
        <p:sp>
          <p:nvSpPr>
            <p:cNvPr id="17" name="_s2081"/>
            <p:cNvSpPr>
              <a:spLocks noChangeArrowheads="1"/>
            </p:cNvSpPr>
            <p:nvPr/>
          </p:nvSpPr>
          <p:spPr bwMode="auto">
            <a:xfrm>
              <a:off x="3372" y="3483"/>
              <a:ext cx="863" cy="287"/>
            </a:xfrm>
            <a:prstGeom prst="roundRect">
              <a:avLst>
                <a:gd name="adj" fmla="val 16667"/>
              </a:avLst>
            </a:prstGeom>
            <a:solidFill>
              <a:srgbClr val="F1FD09">
                <a:alpha val="50000"/>
              </a:srgbClr>
            </a:solidFill>
            <a:ln w="28575">
              <a:solidFill>
                <a:srgbClr val="F1FD09"/>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cs typeface="Arial" charset="0"/>
                </a:rPr>
                <a:t>LOAN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cs typeface="Arial" charset="0"/>
              </a:endParaRPr>
            </a:p>
          </p:txBody>
        </p:sp>
        <p:sp>
          <p:nvSpPr>
            <p:cNvPr id="18" name="_s2082"/>
            <p:cNvSpPr>
              <a:spLocks noChangeArrowheads="1"/>
            </p:cNvSpPr>
            <p:nvPr/>
          </p:nvSpPr>
          <p:spPr bwMode="auto">
            <a:xfrm>
              <a:off x="4541" y="3483"/>
              <a:ext cx="862" cy="288"/>
            </a:xfrm>
            <a:prstGeom prst="roundRect">
              <a:avLst>
                <a:gd name="adj" fmla="val 16667"/>
              </a:avLst>
            </a:prstGeom>
            <a:solidFill>
              <a:srgbClr val="F1FD09">
                <a:alpha val="50000"/>
              </a:srgbClr>
            </a:solidFill>
            <a:ln w="28575">
              <a:solidFill>
                <a:srgbClr val="F1FD09"/>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cs typeface="Arial" charset="0"/>
                </a:rPr>
                <a:t>REV.CLOSING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cs typeface="Arial" charset="0"/>
                </a:rPr>
                <a:t>CELL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cs typeface="Arial" charset="0"/>
              </a:endParaRPr>
            </a:p>
          </p:txBody>
        </p:sp>
        <p:sp>
          <p:nvSpPr>
            <p:cNvPr id="19" name="_s2083"/>
            <p:cNvSpPr>
              <a:spLocks noChangeArrowheads="1"/>
            </p:cNvSpPr>
            <p:nvPr/>
          </p:nvSpPr>
          <p:spPr bwMode="auto">
            <a:xfrm>
              <a:off x="5556" y="3483"/>
              <a:ext cx="863" cy="287"/>
            </a:xfrm>
            <a:prstGeom prst="roundRect">
              <a:avLst>
                <a:gd name="adj" fmla="val 16667"/>
              </a:avLst>
            </a:prstGeom>
            <a:solidFill>
              <a:srgbClr val="FF00FF">
                <a:alpha val="50000"/>
              </a:srgbClr>
            </a:solidFill>
            <a:ln w="28575">
              <a:solidFill>
                <a:srgbClr val="FF00FF"/>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cs typeface="Arial" charset="0"/>
                </a:rPr>
                <a:t>Project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cs typeface="Arial" charset="0"/>
                </a:rPr>
                <a:t> SCHEMES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cs typeface="Arial" charset="0"/>
                </a:rPr>
                <a:t>FORMULATION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cs typeface="Arial" charset="0"/>
              </a:endParaRPr>
            </a:p>
          </p:txBody>
        </p:sp>
        <p:sp>
          <p:nvSpPr>
            <p:cNvPr id="20" name="_s2084"/>
            <p:cNvSpPr>
              <a:spLocks noChangeArrowheads="1"/>
            </p:cNvSpPr>
            <p:nvPr/>
          </p:nvSpPr>
          <p:spPr bwMode="auto">
            <a:xfrm>
              <a:off x="8882" y="3483"/>
              <a:ext cx="862" cy="287"/>
            </a:xfrm>
            <a:prstGeom prst="roundRect">
              <a:avLst>
                <a:gd name="adj" fmla="val 16667"/>
              </a:avLst>
            </a:prstGeom>
            <a:solidFill>
              <a:srgbClr val="008000">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cs typeface="Arial" charset="0"/>
                </a:rPr>
                <a:t>ASSETS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cs typeface="Arial" charset="0"/>
                </a:rPr>
                <a:t>MANAGEMENT</a:t>
              </a:r>
            </a:p>
          </p:txBody>
        </p:sp>
      </p:grpSp>
      <p:sp>
        <p:nvSpPr>
          <p:cNvPr id="2086" name="Line 41"/>
          <p:cNvSpPr>
            <a:spLocks noChangeShapeType="1"/>
          </p:cNvSpPr>
          <p:nvPr/>
        </p:nvSpPr>
        <p:spPr bwMode="auto">
          <a:xfrm flipV="1">
            <a:off x="5791200" y="5943600"/>
            <a:ext cx="381000" cy="0"/>
          </a:xfrm>
          <a:prstGeom prst="line">
            <a:avLst/>
          </a:prstGeom>
          <a:noFill/>
          <a:ln w="38100">
            <a:solidFill>
              <a:schemeClr val="tx1"/>
            </a:solidFill>
            <a:round/>
            <a:headEnd/>
            <a:tailEnd/>
          </a:ln>
        </p:spPr>
        <p:txBody>
          <a:bodyPr/>
          <a:lstStyle/>
          <a:p>
            <a:endParaRPr lang="en-US" dirty="0"/>
          </a:p>
        </p:txBody>
      </p:sp>
      <p:sp>
        <p:nvSpPr>
          <p:cNvPr id="6" name="Slide Number Placeholder 5"/>
          <p:cNvSpPr>
            <a:spLocks noGrp="1"/>
          </p:cNvSpPr>
          <p:nvPr>
            <p:ph type="sldNum" sz="quarter" idx="12"/>
          </p:nvPr>
        </p:nvSpPr>
        <p:spPr/>
        <p:txBody>
          <a:bodyPr/>
          <a:lstStyle/>
          <a:p>
            <a:fld id="{D9422BCC-C4C2-4970-A2BC-3427CF15E3A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467600" cy="1143000"/>
          </a:xfrm>
        </p:spPr>
        <p:txBody>
          <a:bodyPr/>
          <a:lstStyle/>
          <a:p>
            <a:pPr algn="ctr"/>
            <a:r>
              <a:rPr lang="en-US" b="1" dirty="0" smtClean="0"/>
              <a:t>PLANNING EFFORTS</a:t>
            </a:r>
            <a:endParaRPr lang="en-US" b="1" dirty="0"/>
          </a:p>
        </p:txBody>
      </p:sp>
      <p:sp>
        <p:nvSpPr>
          <p:cNvPr id="3" name="Content Placeholder 2"/>
          <p:cNvSpPr>
            <a:spLocks noGrp="1"/>
          </p:cNvSpPr>
          <p:nvPr>
            <p:ph sz="quarter" idx="1"/>
          </p:nvPr>
        </p:nvSpPr>
        <p:spPr>
          <a:xfrm>
            <a:off x="609600" y="2133600"/>
            <a:ext cx="7467600" cy="3505200"/>
          </a:xfrm>
        </p:spPr>
        <p:txBody>
          <a:bodyPr>
            <a:normAutofit lnSpcReduction="10000"/>
          </a:bodyPr>
          <a:lstStyle/>
          <a:p>
            <a:pPr>
              <a:buFont typeface="Wingdings" pitchFamily="2" charset="2"/>
              <a:buChar char="q"/>
            </a:pPr>
            <a:r>
              <a:rPr lang="en-US" sz="2000" b="1" dirty="0" smtClean="0"/>
              <a:t>STRUCTURE PLAN FOR CENTRAL CITY KOCHI</a:t>
            </a:r>
          </a:p>
          <a:p>
            <a:pPr>
              <a:buFont typeface="Wingdings" pitchFamily="2" charset="2"/>
              <a:buChar char="q"/>
            </a:pPr>
            <a:endParaRPr lang="en-US" sz="2000" b="1" dirty="0" smtClean="0"/>
          </a:p>
          <a:p>
            <a:pPr>
              <a:buFont typeface="Wingdings" pitchFamily="2" charset="2"/>
              <a:buChar char="q"/>
            </a:pPr>
            <a:r>
              <a:rPr lang="en-US" sz="2000" b="1" dirty="0" smtClean="0"/>
              <a:t>DETAILED TOWN PLANNING SCHEMES FOR PLAN  IMPLEMENTATION</a:t>
            </a:r>
          </a:p>
          <a:p>
            <a:pPr>
              <a:buFont typeface="Wingdings" pitchFamily="2" charset="2"/>
              <a:buChar char="q"/>
            </a:pPr>
            <a:endParaRPr lang="en-US" sz="2000" b="1" dirty="0" smtClean="0"/>
          </a:p>
          <a:p>
            <a:pPr>
              <a:buFont typeface="Wingdings" pitchFamily="2" charset="2"/>
              <a:buChar char="q"/>
            </a:pPr>
            <a:r>
              <a:rPr lang="en-US" sz="2000" b="1" dirty="0" smtClean="0"/>
              <a:t>STUDIES ON VARIOUS PLANNING MATTERS OF THE CITY</a:t>
            </a:r>
          </a:p>
          <a:p>
            <a:pPr>
              <a:buFont typeface="Wingdings" pitchFamily="2" charset="2"/>
              <a:buChar char="q"/>
            </a:pPr>
            <a:endParaRPr lang="en-US" sz="2000" b="1" dirty="0" smtClean="0"/>
          </a:p>
          <a:p>
            <a:pPr>
              <a:buFont typeface="Wingdings" pitchFamily="2" charset="2"/>
              <a:buChar char="q"/>
            </a:pPr>
            <a:r>
              <a:rPr lang="en-US" sz="2000" b="1" dirty="0" smtClean="0"/>
              <a:t>ASSISTING CONSTITUENT LSGIs FOR PLAN PREPARATION AND IMPLEMENTATION</a:t>
            </a:r>
          </a:p>
          <a:p>
            <a:pPr>
              <a:buFont typeface="Wingdings" pitchFamily="2" charset="2"/>
              <a:buChar char="q"/>
            </a:pPr>
            <a:endParaRPr lang="en-US" sz="2000" dirty="0" smtClean="0"/>
          </a:p>
        </p:txBody>
      </p:sp>
      <p:sp>
        <p:nvSpPr>
          <p:cNvPr id="5" name="Slide Number Placeholder 4"/>
          <p:cNvSpPr>
            <a:spLocks noGrp="1"/>
          </p:cNvSpPr>
          <p:nvPr>
            <p:ph type="sldNum" sz="quarter" idx="15"/>
          </p:nvPr>
        </p:nvSpPr>
        <p:spPr/>
        <p:txBody>
          <a:bodyPr/>
          <a:lstStyle/>
          <a:p>
            <a:fld id="{D9422BCC-C4C2-4970-A2BC-3427CF15E3A6}"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609600" y="228600"/>
            <a:ext cx="7772400" cy="1143000"/>
          </a:xfrm>
        </p:spPr>
        <p:txBody>
          <a:bodyPr/>
          <a:lstStyle/>
          <a:p>
            <a:pPr algn="ctr" fontAlgn="auto">
              <a:spcAft>
                <a:spcPts val="0"/>
              </a:spcAft>
              <a:defRPr/>
            </a:pPr>
            <a:r>
              <a:rPr lang="en-US" dirty="0" smtClean="0">
                <a:solidFill>
                  <a:schemeClr val="accent5">
                    <a:lumMod val="50000"/>
                  </a:schemeClr>
                </a:solidFill>
                <a:latin typeface="+mn-lt"/>
              </a:rPr>
              <a:t>STRUCTURE PLAN FOR CENTRAL CITY</a:t>
            </a:r>
            <a:endParaRPr lang="en-US" dirty="0">
              <a:solidFill>
                <a:schemeClr val="accent5">
                  <a:lumMod val="50000"/>
                </a:schemeClr>
              </a:solidFill>
              <a:latin typeface="+mn-lt"/>
            </a:endParaRPr>
          </a:p>
        </p:txBody>
      </p:sp>
      <p:sp>
        <p:nvSpPr>
          <p:cNvPr id="23555" name="Content Placeholder 8"/>
          <p:cNvSpPr>
            <a:spLocks noGrp="1"/>
          </p:cNvSpPr>
          <p:nvPr>
            <p:ph sz="quarter" idx="1"/>
          </p:nvPr>
        </p:nvSpPr>
        <p:spPr>
          <a:xfrm>
            <a:off x="533400" y="1600200"/>
            <a:ext cx="8153400" cy="4724400"/>
          </a:xfrm>
        </p:spPr>
        <p:txBody>
          <a:bodyPr>
            <a:normAutofit/>
          </a:bodyPr>
          <a:lstStyle/>
          <a:p>
            <a:pPr algn="just">
              <a:lnSpc>
                <a:spcPct val="150000"/>
              </a:lnSpc>
            </a:pPr>
            <a:r>
              <a:rPr lang="en-US" sz="1800" b="1" dirty="0" smtClean="0"/>
              <a:t>STRUCTURE PLAN COVERS KOCHI CORPORATION, </a:t>
            </a:r>
          </a:p>
          <a:p>
            <a:pPr algn="just">
              <a:lnSpc>
                <a:spcPct val="150000"/>
              </a:lnSpc>
              <a:buNone/>
            </a:pPr>
            <a:r>
              <a:rPr lang="en-US" sz="1800" b="1" dirty="0" smtClean="0"/>
              <a:t>    4 MUNICIPALITIES AND  5 GRAMA PANCHAYATHS</a:t>
            </a:r>
          </a:p>
          <a:p>
            <a:pPr algn="just">
              <a:lnSpc>
                <a:spcPct val="150000"/>
              </a:lnSpc>
            </a:pPr>
            <a:r>
              <a:rPr lang="en-US" sz="1800" b="1" dirty="0" smtClean="0"/>
              <a:t>275 SQ.KM OF AREA IS COVERED BY THE STRUCTURE PLAN</a:t>
            </a:r>
          </a:p>
          <a:p>
            <a:pPr algn="just">
              <a:lnSpc>
                <a:spcPct val="150000"/>
              </a:lnSpc>
            </a:pPr>
            <a:r>
              <a:rPr lang="en-US" sz="1800" b="1" dirty="0" smtClean="0"/>
              <a:t>IT ENVISAGE LONG TERM AND SHORT TERM MEASURES FOR THE COMPREHENSIVE DEVELOPMENT OF THE AREA</a:t>
            </a:r>
          </a:p>
          <a:p>
            <a:pPr algn="just">
              <a:lnSpc>
                <a:spcPct val="150000"/>
              </a:lnSpc>
            </a:pPr>
            <a:r>
              <a:rPr lang="en-US" sz="1800" b="1" dirty="0" smtClean="0"/>
              <a:t>IT HAS PROPOSED A FUTURE TRANSPORTATION NETWORK AND A LAND USE PLAN</a:t>
            </a:r>
          </a:p>
          <a:p>
            <a:pPr algn="just">
              <a:lnSpc>
                <a:spcPct val="150000"/>
              </a:lnSpc>
            </a:pPr>
            <a:r>
              <a:rPr lang="en-US" sz="1800" b="1" dirty="0" smtClean="0"/>
              <a:t>STRUCTURE PLAN PREPARED BY GCDA IS THE PLAN DOCUMENT THAT GUIDE THE  PHYSICAL DEVELOPMENTS OF KOCHI CITY TODAY</a:t>
            </a:r>
          </a:p>
        </p:txBody>
      </p:sp>
      <p:sp>
        <p:nvSpPr>
          <p:cNvPr id="5" name="Slide Number Placeholder 4"/>
          <p:cNvSpPr>
            <a:spLocks noGrp="1"/>
          </p:cNvSpPr>
          <p:nvPr>
            <p:ph type="sldNum" sz="quarter" idx="15"/>
          </p:nvPr>
        </p:nvSpPr>
        <p:spPr/>
        <p:txBody>
          <a:bodyPr/>
          <a:lstStyle/>
          <a:p>
            <a:fld id="{D9422BCC-C4C2-4970-A2BC-3427CF15E3A6}"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3">
      <a:dk1>
        <a:sysClr val="windowText" lastClr="000000"/>
      </a:dk1>
      <a:lt1>
        <a:srgbClr val="C6D9F0"/>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895</TotalTime>
  <Words>2533</Words>
  <Application>Microsoft Office PowerPoint</Application>
  <PresentationFormat>On-screen Show (4:3)</PresentationFormat>
  <Paragraphs>477</Paragraphs>
  <Slides>67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Oriel</vt:lpstr>
      <vt:lpstr>Chart</vt:lpstr>
      <vt:lpstr>Interventions  of  gcda  in  the planning and development issues of kochi   presented by   v. gopalakrishna pillai  senior town planner , gcda</vt:lpstr>
      <vt:lpstr>How development authorities evolved</vt:lpstr>
      <vt:lpstr>How development authorities evolved</vt:lpstr>
      <vt:lpstr>HISTORY OF PLANNING ORGANISATIONS IN KOCHI </vt:lpstr>
      <vt:lpstr>Greater cochin development authority and its activities</vt:lpstr>
      <vt:lpstr>   GCDA AREA  /  GREATER COCHIN REGION</vt:lpstr>
      <vt:lpstr>     ORGANISATIONAL STRUCTURE OF GCDA</vt:lpstr>
      <vt:lpstr>PLANNING EFFORTS</vt:lpstr>
      <vt:lpstr>STRUCTURE PLAN FOR CENTRAL CITY</vt:lpstr>
      <vt:lpstr>PowerPoint Presentation</vt:lpstr>
      <vt:lpstr>PowerPoint Presentation</vt:lpstr>
      <vt:lpstr>PROJECTS WERE IMPLEMENTED IN THE FOLLOWING MAJOR SECTORS</vt:lpstr>
      <vt:lpstr>PROJECTS WERE IMPLEMENTED IN THE FOLLOWING MAJOR SECTORS</vt:lpstr>
      <vt:lpstr>HOUSING            TOTAL HOUSES   2787 AND  PLOTS 1002</vt:lpstr>
      <vt:lpstr>Slum Improvement schemes</vt:lpstr>
      <vt:lpstr>ROADS IMPLEMENTED IN THE  DTP SCHEMES </vt:lpstr>
      <vt:lpstr>BRIDGES / FLYOVERS</vt:lpstr>
      <vt:lpstr>Park and Open spaces</vt:lpstr>
      <vt:lpstr>COMMERCIAL INFRASTRUCTURE</vt:lpstr>
      <vt:lpstr>Environmental Improvement</vt:lpstr>
      <vt:lpstr>Housing Finance</vt:lpstr>
      <vt:lpstr>Prestigious Projects</vt:lpstr>
      <vt:lpstr>PowerPoint Presentation</vt:lpstr>
      <vt:lpstr>          MARINE DRIVE</vt:lpstr>
      <vt:lpstr>PowerPoint Presentation</vt:lpstr>
      <vt:lpstr>PowerPoint Presentation</vt:lpstr>
      <vt:lpstr>PowerPoint Presentation</vt:lpstr>
      <vt:lpstr>Ongoing Projects  by GCDA</vt:lpstr>
      <vt:lpstr>PowerPoint Presentation</vt:lpstr>
      <vt:lpstr>PowerPoint Presentation</vt:lpstr>
      <vt:lpstr>PowerPoint Presentation</vt:lpstr>
      <vt:lpstr>PowerPoint Presentation</vt:lpstr>
      <vt:lpstr>Projects proposed to be undertaken by GCDA</vt:lpstr>
      <vt:lpstr>CHANGED SCENARIO IN THE CONTEXT OF 74TH CAA </vt:lpstr>
      <vt:lpstr>SPATIAL PLANNING IN KOCHI AFTER CAA</vt:lpstr>
      <vt:lpstr>SPATIAL PLANNING IN KOCHI AFTER CAA</vt:lpstr>
      <vt:lpstr>SPATIAL PLANNING IN KOCHI AFTER CAA</vt:lpstr>
      <vt:lpstr>SPATIAL PLANNING IN KOCHI AFTER CAA</vt:lpstr>
      <vt:lpstr>VIEW ON THE NEW DAs</vt:lpstr>
      <vt:lpstr>VIEW ON THE NEW DAs</vt:lpstr>
      <vt:lpstr>VIEW ON THE NEW DAs</vt:lpstr>
      <vt:lpstr>VIEW ON THE NEW DAs</vt:lpstr>
      <vt:lpstr>ACTIONS NEEDED</vt:lpstr>
      <vt:lpstr>ACTIONS NEEDED</vt:lpstr>
      <vt:lpstr>THE NEW ORDINANCE IN PLACE OF THE TP ACT SAYS..</vt:lpstr>
      <vt:lpstr>THE NEW ORDINANCE IN PLACE OF THE TP ACT SAYS..</vt:lpstr>
      <vt:lpstr>PowerPoint Presentation</vt:lpstr>
      <vt:lpstr>COMMERCIAL INFRASTRUTURE  AT MANAPATTYPARAMBU  </vt:lpstr>
      <vt:lpstr>RAMESWARAM WEST HOUSING SCHEME</vt:lpstr>
      <vt:lpstr>STUDIO APARTEMENTS</vt:lpstr>
      <vt:lpstr>PowerPoint Presentation</vt:lpstr>
      <vt:lpstr>PowerPoint Presentation</vt:lpstr>
      <vt:lpstr>PowerPoint Presentation</vt:lpstr>
      <vt:lpstr>Multimedia entertainment centre at rajendra maidan</vt:lpstr>
      <vt:lpstr>Tethered helium balloon</vt:lpstr>
      <vt:lpstr>Tunnel  aquarium</vt:lpstr>
      <vt:lpstr>PASSENGER ROPEWAY</vt:lpstr>
      <vt:lpstr>PowerPoint Presentation</vt:lpstr>
      <vt:lpstr>PowerPoint Presentation</vt:lpstr>
      <vt:lpstr>PowerPoint Presentation</vt:lpstr>
      <vt:lpstr>PowerPoint Presentation</vt:lpstr>
      <vt:lpstr>PowerPoint Presentation</vt:lpstr>
      <vt:lpstr>SPORTS COMPLEX AT MUNDAMVELY</vt:lpstr>
      <vt:lpstr> HEALTH CITY – KUREEKAD  </vt:lpstr>
      <vt:lpstr>ROAD LINKING KARSHAKA ROAD AND K K ROAD</vt:lpstr>
      <vt:lpstr>SATELLITE TOWNS</vt:lpstr>
      <vt:lpstr>GREATER COCHIN DEVELOPMENT AUTHORITY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2013-10-05T06:05:59Z</dcterms:created>
  <dcterms:modified xsi:type="dcterms:W3CDTF">2014-06-27T09:12:28Z</dcterms:modified>
</cp:coreProperties>
</file>